
<file path=[Content_Types].xml><?xml version="1.0" encoding="utf-8"?>
<Types xmlns="http://schemas.openxmlformats.org/package/2006/content-types">
  <Default Extension="png" ContentType="image/png"/>
  <Default Extension="wdp" ContentType="image/vnd.ms-photo"/>
  <Default Extension="emf" ContentType="image/x-e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36" r:id="rId3"/>
    <p:sldId id="624" r:id="rId5"/>
    <p:sldId id="971" r:id="rId6"/>
    <p:sldId id="776" r:id="rId7"/>
    <p:sldId id="819" r:id="rId8"/>
    <p:sldId id="777" r:id="rId9"/>
    <p:sldId id="817" r:id="rId10"/>
    <p:sldId id="818" r:id="rId11"/>
    <p:sldId id="677" r:id="rId12"/>
    <p:sldId id="770" r:id="rId13"/>
    <p:sldId id="771" r:id="rId14"/>
    <p:sldId id="780" r:id="rId15"/>
    <p:sldId id="836" r:id="rId16"/>
    <p:sldId id="972" r:id="rId17"/>
    <p:sldId id="831" r:id="rId18"/>
    <p:sldId id="685" r:id="rId19"/>
    <p:sldId id="833" r:id="rId20"/>
    <p:sldId id="834" r:id="rId21"/>
    <p:sldId id="782" r:id="rId22"/>
    <p:sldId id="684" r:id="rId23"/>
    <p:sldId id="835" r:id="rId24"/>
    <p:sldId id="687" r:id="rId25"/>
    <p:sldId id="973" r:id="rId26"/>
    <p:sldId id="769" r:id="rId27"/>
    <p:sldId id="838" r:id="rId28"/>
    <p:sldId id="837" r:id="rId29"/>
    <p:sldId id="688" r:id="rId30"/>
    <p:sldId id="690" r:id="rId31"/>
    <p:sldId id="691" r:id="rId32"/>
    <p:sldId id="943" r:id="rId33"/>
    <p:sldId id="944" r:id="rId34"/>
    <p:sldId id="945" r:id="rId35"/>
    <p:sldId id="946" r:id="rId36"/>
    <p:sldId id="947" r:id="rId37"/>
    <p:sldId id="948" r:id="rId38"/>
    <p:sldId id="949" r:id="rId39"/>
    <p:sldId id="950" r:id="rId40"/>
    <p:sldId id="951" r:id="rId41"/>
    <p:sldId id="952" r:id="rId42"/>
    <p:sldId id="953" r:id="rId43"/>
    <p:sldId id="954" r:id="rId44"/>
    <p:sldId id="955" r:id="rId45"/>
    <p:sldId id="956" r:id="rId46"/>
    <p:sldId id="957" r:id="rId47"/>
    <p:sldId id="958" r:id="rId48"/>
    <p:sldId id="959" r:id="rId49"/>
    <p:sldId id="960" r:id="rId50"/>
    <p:sldId id="961" r:id="rId51"/>
    <p:sldId id="962" r:id="rId52"/>
    <p:sldId id="963" r:id="rId53"/>
    <p:sldId id="964" r:id="rId54"/>
    <p:sldId id="965" r:id="rId55"/>
    <p:sldId id="966" r:id="rId56"/>
    <p:sldId id="967" r:id="rId57"/>
    <p:sldId id="968" r:id="rId58"/>
    <p:sldId id="969" r:id="rId59"/>
    <p:sldId id="970"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5558"/>
    <a:srgbClr val="2E5560"/>
    <a:srgbClr val="3C6B76"/>
    <a:srgbClr val="EB8133"/>
    <a:srgbClr val="426959"/>
    <a:srgbClr val="ADADAB"/>
    <a:srgbClr val="EBA09E"/>
    <a:srgbClr val="CCEFE2"/>
    <a:srgbClr val="AEADAD"/>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910" autoAdjust="0"/>
    <p:restoredTop sz="94660"/>
  </p:normalViewPr>
  <p:slideViewPr>
    <p:cSldViewPr snapToGrid="0" showGuides="1">
      <p:cViewPr>
        <p:scale>
          <a:sx n="59" d="100"/>
          <a:sy n="59" d="100"/>
        </p:scale>
        <p:origin x="448" y="1336"/>
      </p:cViewPr>
      <p:guideLst>
        <p:guide orient="horz" pos="2351"/>
        <p:guide pos="351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120E77-BEAC-4C9D-A744-ECB27BC4F8A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EC9C7-1CA5-4F0A-A098-4F97ADAB24A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3244F4-8239-4FBA-BAF8-1D7BA70E951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303B9C-3929-4105-9A36-5366D33C22D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4.png"/><Relationship Id="rId7" Type="http://schemas.openxmlformats.org/officeDocument/2006/relationships/image" Target="../media/image3.png"/><Relationship Id="rId6" Type="http://schemas.openxmlformats.org/officeDocument/2006/relationships/tags" Target="../tags/tag2.xml"/><Relationship Id="rId5" Type="http://schemas.openxmlformats.org/officeDocument/2006/relationships/image" Target="../media/image2.png"/><Relationship Id="rId4" Type="http://schemas.microsoft.com/office/2007/relationships/media" Target="ppt/slides/ppt/slides/ppt/slides/ppt/slides/ppt/slides/ppt/slides/ppt/slides/ppt/slides/ppt/slides/ppt/slides/ppt/slides/ppt/slides/ppt/slides/ppt/slides/ppt/slides/ppt/slides/ppt/slides/ppt/slides/ppt/slides/ppt/slides/ppt/slides/ppt/slides/ppt/slides/ppt/slides/ppt/slides/ppt/slides/ppt/slides/clipboard/slides/ppt/media/audio1.wav" TargetMode="External"/><Relationship Id="rId3" Type="http://schemas.openxmlformats.org/officeDocument/2006/relationships/audio" Target="ppt/slides/ppt/slides/ppt/slides/ppt/slides/ppt/slides/ppt/slides/ppt/slides/ppt/slides/ppt/slides/ppt/slides/ppt/slides/ppt/slides/ppt/slides/ppt/slides/ppt/slides/ppt/slides/ppt/slides/ppt/slides/ppt/slides/ppt/slides/ppt/slides/ppt/slides/ppt/slides/ppt/slides/ppt/slides/ppt/slides/ppt/slides/clipboard/slides/ppt/media/audio1.wav" TargetMode="External"/><Relationship Id="rId2" Type="http://schemas.openxmlformats.org/officeDocument/2006/relationships/tags" Target="../tags/tag1.xml"/><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image" Target="../media/image7.png"/><Relationship Id="rId12" Type="http://schemas.microsoft.com/office/2007/relationships/media" Target="ppt/slides/ppt/slides/ppt/slides/ppt/slides/ppt/slides/ppt/slides/ppt/slides/ppt/slides/ppt/slides/ppt/slides/ppt/slides/ppt/slides/ppt/slides/ppt/slides/ppt/slides/ppt/slides/ppt/slides/ppt/slides/ppt/slides/ppt/slides/ppt/slides/ppt/slides/ppt/slides/ppt/slides/ppt/slides/ppt/slides/ppt/slides/clipboard/slides/ppt/media/media1.mp3" TargetMode="External"/><Relationship Id="rId11" Type="http://schemas.openxmlformats.org/officeDocument/2006/relationships/audio" Target="ppt/slides/ppt/slides/ppt/slides/ppt/slides/ppt/slides/ppt/slides/ppt/slides/ppt/slides/ppt/slides/ppt/slides/ppt/slides/ppt/slides/ppt/slides/ppt/slides/ppt/slides/ppt/slides/ppt/slides/ppt/slides/ppt/slides/ppt/slides/ppt/slides/ppt/slides/ppt/slides/ppt/slides/ppt/slides/ppt/slides/ppt/slides/clipboard/slides/ppt/media/media1.mp3" TargetMode="External"/><Relationship Id="rId10" Type="http://schemas.openxmlformats.org/officeDocument/2006/relationships/image" Target="../media/image6.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1.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7.png"/><Relationship Id="rId3"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8.emf"/><Relationship Id="rId3" Type="http://schemas.microsoft.com/office/2007/relationships/hdphoto" Target="../media/image17.wdp"/><Relationship Id="rId2" Type="http://schemas.openxmlformats.org/officeDocument/2006/relationships/image" Target="../media/image16.png"/><Relationship Id="rId1" Type="http://schemas.openxmlformats.org/officeDocument/2006/relationships/image" Target="../media/image38.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image" Target="../media/image39.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image" Target="../media/image39.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image" Target="../media/image13.png"/><Relationship Id="rId6" Type="http://schemas.openxmlformats.org/officeDocument/2006/relationships/tags" Target="../tags/tag3.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4" Type="http://schemas.openxmlformats.org/officeDocument/2006/relationships/notesSlide" Target="../notesSlides/notesSlide2.xml"/><Relationship Id="rId13" Type="http://schemas.openxmlformats.org/officeDocument/2006/relationships/slideLayout" Target="../slideLayouts/slideLayout2.xml"/><Relationship Id="rId12" Type="http://schemas.openxmlformats.org/officeDocument/2006/relationships/tags" Target="../tags/tag8.xml"/><Relationship Id="rId11" Type="http://schemas.openxmlformats.org/officeDocument/2006/relationships/tags" Target="../tags/tag7.xml"/><Relationship Id="rId10" Type="http://schemas.openxmlformats.org/officeDocument/2006/relationships/tags" Target="../tags/tag6.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6.png"/><Relationship Id="rId2" Type="http://schemas.openxmlformats.org/officeDocument/2006/relationships/image" Target="../media/image38.emf"/><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38.emf"/><Relationship Id="rId1" Type="http://schemas.openxmlformats.org/officeDocument/2006/relationships/tags" Target="../tags/tag1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image" Target="../media/image4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image" Target="../media/image4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45.png"/><Relationship Id="rId1" Type="http://schemas.openxmlformats.org/officeDocument/2006/relationships/image" Target="../media/image44.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9.jpeg"/><Relationship Id="rId4" Type="http://schemas.openxmlformats.org/officeDocument/2006/relationships/image" Target="../media/image48.png"/><Relationship Id="rId3" Type="http://schemas.openxmlformats.org/officeDocument/2006/relationships/image" Target="../media/image6.png"/><Relationship Id="rId2" Type="http://schemas.openxmlformats.org/officeDocument/2006/relationships/image" Target="../media/image47.png"/><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1.jpeg"/><Relationship Id="rId3" Type="http://schemas.openxmlformats.org/officeDocument/2006/relationships/image" Target="../media/image38.emf"/><Relationship Id="rId2" Type="http://schemas.openxmlformats.org/officeDocument/2006/relationships/image" Target="../media/image16.png"/><Relationship Id="rId1" Type="http://schemas.openxmlformats.org/officeDocument/2006/relationships/image" Target="../media/image50.emf"/></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47.png"/><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2.jpeg"/><Relationship Id="rId2" Type="http://schemas.openxmlformats.org/officeDocument/2006/relationships/image" Target="../media/image29.png"/><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4.png"/><Relationship Id="rId3" Type="http://schemas.openxmlformats.org/officeDocument/2006/relationships/image" Target="../media/image53.jpeg"/><Relationship Id="rId2" Type="http://schemas.openxmlformats.org/officeDocument/2006/relationships/image" Target="../media/image6.png"/><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0.png"/><Relationship Id="rId3" Type="http://schemas.openxmlformats.org/officeDocument/2006/relationships/image" Target="../media/image56.jpeg"/><Relationship Id="rId2" Type="http://schemas.openxmlformats.org/officeDocument/2006/relationships/image" Target="../media/image41.png"/><Relationship Id="rId1" Type="http://schemas.openxmlformats.org/officeDocument/2006/relationships/image" Target="../media/image55.jpe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7.jpeg"/><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emf"/><Relationship Id="rId2" Type="http://schemas.microsoft.com/office/2007/relationships/hdphoto" Target="../media/image17.wdp"/><Relationship Id="rId1" Type="http://schemas.openxmlformats.org/officeDocument/2006/relationships/image" Target="../media/image16.png"/></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8.emf"/><Relationship Id="rId3" Type="http://schemas.openxmlformats.org/officeDocument/2006/relationships/image" Target="../media/image58.png"/><Relationship Id="rId2" Type="http://schemas.openxmlformats.org/officeDocument/2006/relationships/image" Target="../media/image16.png"/><Relationship Id="rId1" Type="http://schemas.openxmlformats.org/officeDocument/2006/relationships/image" Target="../media/image50.emf"/></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8.emf"/><Relationship Id="rId3" Type="http://schemas.openxmlformats.org/officeDocument/2006/relationships/image" Target="../media/image59.jpeg"/><Relationship Id="rId2" Type="http://schemas.openxmlformats.org/officeDocument/2006/relationships/image" Target="../media/image16.png"/><Relationship Id="rId1" Type="http://schemas.openxmlformats.org/officeDocument/2006/relationships/image" Target="../media/image50.emf"/></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image" Target="../media/image26.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image" Target="../media/image50.emf"/></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image" Target="../media/image28.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64.png"/><Relationship Id="rId1" Type="http://schemas.openxmlformats.org/officeDocument/2006/relationships/image" Target="../media/image63.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45.png"/><Relationship Id="rId1" Type="http://schemas.openxmlformats.org/officeDocument/2006/relationships/image" Target="../media/image44.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image" Target="../media/image21.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26.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45.png"/><Relationship Id="rId1"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50.emf"/></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8.emf"/></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2.png"/><Relationship Id="rId1" Type="http://schemas.openxmlformats.org/officeDocument/2006/relationships/image" Target="../media/image50.emf"/></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emf"/><Relationship Id="rId2" Type="http://schemas.openxmlformats.org/officeDocument/2006/relationships/image" Target="../media/image66.emf"/><Relationship Id="rId1" Type="http://schemas.openxmlformats.org/officeDocument/2006/relationships/image" Target="../media/image38.emf"/></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27.jpeg"/><Relationship Id="rId2" Type="http://schemas.openxmlformats.org/officeDocument/2006/relationships/image" Target="../media/image6.png"/><Relationship Id="rId1" Type="http://schemas.openxmlformats.org/officeDocument/2006/relationships/image" Target="../media/image2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image" Target="../media/image28.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image" Target="../media/image26.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16397" t="23400" r="14297" b="33269"/>
          <a:stretch>
            <a:fillRect/>
          </a:stretch>
        </p:blipFill>
        <p:spPr>
          <a:xfrm>
            <a:off x="4041127" y="693440"/>
            <a:ext cx="4109747" cy="3854608"/>
          </a:xfrm>
          <a:prstGeom prst="rect">
            <a:avLst/>
          </a:prstGeom>
          <a:effectLst>
            <a:outerShdw blurRad="50800" dist="114300" dir="1440000" algn="tl" rotWithShape="0">
              <a:prstClr val="black">
                <a:alpha val="19000"/>
              </a:prstClr>
            </a:outerShdw>
          </a:effectLst>
        </p:spPr>
      </p:pic>
      <p:sp>
        <p:nvSpPr>
          <p:cNvPr id="7" name="PA_文本框 6"/>
          <p:cNvSpPr txBox="1"/>
          <p:nvPr>
            <p:custDataLst>
              <p:tags r:id="rId2"/>
            </p:custDataLst>
          </p:nvPr>
        </p:nvSpPr>
        <p:spPr>
          <a:xfrm>
            <a:off x="2543605" y="4722843"/>
            <a:ext cx="7685701" cy="829945"/>
          </a:xfrm>
          <a:prstGeom prst="rect">
            <a:avLst/>
          </a:prstGeom>
          <a:noFill/>
        </p:spPr>
        <p:txBody>
          <a:bodyPr wrap="square" rtlCol="0">
            <a:spAutoFit/>
          </a:bodyPr>
          <a:lstStyle/>
          <a:p>
            <a:pPr algn="ctr"/>
            <a:r>
              <a:rPr lang="zh-CN" altLang="en-US" sz="4800" dirty="0">
                <a:latin typeface="华文行楷" panose="02010800040101010101" charset="-122"/>
                <a:ea typeface="华文行楷" panose="02010800040101010101" charset="-122"/>
              </a:rPr>
              <a:t>史学传统与史籍导读</a:t>
            </a:r>
            <a:endParaRPr lang="zh-CN" altLang="en-US" sz="4800" dirty="0">
              <a:latin typeface="华文行楷" panose="02010800040101010101" charset="-122"/>
              <a:ea typeface="华文行楷" panose="02010800040101010101" charset="-122"/>
            </a:endParaRPr>
          </a:p>
        </p:txBody>
      </p:sp>
      <p:pic>
        <p:nvPicPr>
          <p:cNvPr id="19" name="PA_copy3249.wav">
            <a:hlinkClick r:id="" action="ppaction://media"/>
          </p:cNvPr>
          <p:cNvPicPr>
            <a:picLocks noChangeAspect="1"/>
          </p:cNvPicPr>
          <p:nvPr>
            <a:audioFile r:link="rId3"/>
            <p:extLst>
              <p:ext uri="{DAA4B4D4-6D71-4841-9C94-3DE7FCFB9230}">
                <p14:media xmlns:p14="http://schemas.microsoft.com/office/powerpoint/2010/main" r:link="rId4"/>
              </p:ext>
            </p:extLst>
          </p:nvPr>
        </p:nvPicPr>
        <p:blipFill>
          <a:blip r:embed="rId5">
            <a:extLst>
              <a:ext uri="{28A0092B-C50C-407E-A947-70E740481C1C}">
                <a14:useLocalDpi xmlns:a14="http://schemas.microsoft.com/office/drawing/2010/main" val="0"/>
              </a:ext>
            </a:extLst>
          </a:blip>
          <a:srcRect/>
          <a:stretch>
            <a:fillRect/>
          </a:stretch>
        </p:blipFill>
        <p:spPr bwMode="auto">
          <a:xfrm>
            <a:off x="92789" y="-582529"/>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A_图片 4"/>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l="13616" t="54200"/>
          <a:stretch>
            <a:fillRect/>
          </a:stretch>
        </p:blipFill>
        <p:spPr>
          <a:xfrm>
            <a:off x="8532194" y="4632477"/>
            <a:ext cx="3677699" cy="2231603"/>
          </a:xfrm>
          <a:prstGeom prst="rect">
            <a:avLst/>
          </a:prstGeom>
        </p:spPr>
      </p:pic>
      <p:pic>
        <p:nvPicPr>
          <p:cNvPr id="4" name="图片 3"/>
          <p:cNvPicPr>
            <a:picLocks noChangeAspect="1"/>
          </p:cNvPicPr>
          <p:nvPr/>
        </p:nvPicPr>
        <p:blipFill rotWithShape="1">
          <a:blip r:embed="rId8" cstate="print">
            <a:extLst>
              <a:ext uri="{28A0092B-C50C-407E-A947-70E740481C1C}">
                <a14:useLocalDpi xmlns:a14="http://schemas.microsoft.com/office/drawing/2010/main" val="0"/>
              </a:ext>
            </a:extLst>
          </a:blip>
          <a:srcRect l="54201" t="66382" r="14297" b="17800"/>
          <a:stretch>
            <a:fillRect/>
          </a:stretch>
        </p:blipFill>
        <p:spPr>
          <a:xfrm>
            <a:off x="9591812" y="532204"/>
            <a:ext cx="2619035" cy="1972724"/>
          </a:xfrm>
          <a:prstGeom prst="rect">
            <a:avLst/>
          </a:prstGeom>
        </p:spPr>
      </p:pic>
      <p:pic>
        <p:nvPicPr>
          <p:cNvPr id="8" name="图片 7"/>
          <p:cNvPicPr>
            <a:picLocks noChangeAspect="1"/>
          </p:cNvPicPr>
          <p:nvPr/>
        </p:nvPicPr>
        <p:blipFill rotWithShape="1">
          <a:blip r:embed="rId9" cstate="print">
            <a:extLst>
              <a:ext uri="{28A0092B-C50C-407E-A947-70E740481C1C}">
                <a14:useLocalDpi xmlns:a14="http://schemas.microsoft.com/office/drawing/2010/main" val="0"/>
              </a:ext>
            </a:extLst>
          </a:blip>
          <a:srcRect l="42460" t="10402" r="13243" b="40199"/>
          <a:stretch>
            <a:fillRect/>
          </a:stretch>
        </p:blipFill>
        <p:spPr>
          <a:xfrm flipH="1">
            <a:off x="-24315" y="-12860"/>
            <a:ext cx="2735627" cy="4576455"/>
          </a:xfrm>
          <a:prstGeom prst="rect">
            <a:avLst/>
          </a:prstGeom>
        </p:spPr>
      </p:pic>
      <p:pic>
        <p:nvPicPr>
          <p:cNvPr id="13" name="Picture 272" descr="28"/>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 r="-4292" b="14367"/>
          <a:stretch>
            <a:fillRect/>
          </a:stretch>
        </p:blipFill>
        <p:spPr bwMode="auto">
          <a:xfrm>
            <a:off x="1723289" y="3858967"/>
            <a:ext cx="2196732" cy="1378161"/>
          </a:xfrm>
          <a:prstGeom prst="rect">
            <a:avLst/>
          </a:prstGeom>
          <a:noFill/>
          <a:extLst>
            <a:ext uri="{909E8E84-426E-40DD-AFC4-6F175D3DCCD1}">
              <a14:hiddenFill xmlns:a14="http://schemas.microsoft.com/office/drawing/2010/main">
                <a:solidFill>
                  <a:srgbClr val="FFFFFF"/>
                </a:solidFill>
              </a14:hiddenFill>
            </a:ext>
          </a:extLst>
        </p:spPr>
      </p:pic>
      <p:pic>
        <p:nvPicPr>
          <p:cNvPr id="2" name="花果山">
            <a:hlinkClick r:id="" action="ppaction://media"/>
          </p:cNvPr>
          <p:cNvPicPr>
            <a:picLocks noChangeAspect="1"/>
          </p:cNvPicPr>
          <p:nvPr>
            <a:audioFile r:link="rId11"/>
            <p:extLst>
              <p:ext uri="{DAA4B4D4-6D71-4841-9C94-3DE7FCFB9230}">
                <p14:media xmlns:p14="http://schemas.microsoft.com/office/powerpoint/2010/main" r:link="rId12"/>
              </p:ext>
            </p:extLst>
          </p:nvPr>
        </p:nvPicPr>
        <p:blipFill>
          <a:blip r:embed="rId13"/>
          <a:stretch>
            <a:fillRect/>
          </a:stretch>
        </p:blipFill>
        <p:spPr>
          <a:xfrm>
            <a:off x="-1174636" y="4900809"/>
            <a:ext cx="812800" cy="812800"/>
          </a:xfrm>
          <a:prstGeom prst="rect">
            <a:avLst/>
          </a:prstGeom>
        </p:spPr>
      </p:pic>
      <p:sp>
        <p:nvSpPr>
          <p:cNvPr id="3" name="文本框 2"/>
          <p:cNvSpPr txBox="1"/>
          <p:nvPr/>
        </p:nvSpPr>
        <p:spPr>
          <a:xfrm>
            <a:off x="4164965" y="5778500"/>
            <a:ext cx="4442460" cy="368300"/>
          </a:xfrm>
          <a:prstGeom prst="rect">
            <a:avLst/>
          </a:prstGeom>
          <a:noFill/>
        </p:spPr>
        <p:txBody>
          <a:bodyPr wrap="square" rtlCol="0">
            <a:spAutoFit/>
          </a:bodyPr>
          <a:lstStyle/>
          <a:p>
            <a:pPr algn="ctr"/>
            <a:r>
              <a:rPr lang="zh-CN" altLang="en-US" b="1" dirty="0">
                <a:latin typeface="楷体" panose="02010609060101010101" charset="-122"/>
                <a:ea typeface="楷体" panose="02010609060101010101" charset="-122"/>
                <a:sym typeface="Arial" panose="020B0604020202020204" charset="-76"/>
              </a:rPr>
              <a:t>厦门大学  主讲：吴琼</a:t>
            </a:r>
            <a:endParaRPr lang="zh-CN" altLang="en-US" b="1" dirty="0">
              <a:latin typeface="楷体" panose="02010609060101010101" charset="-122"/>
              <a:ea typeface="楷体" panose="02010609060101010101" charset="-122"/>
              <a:sym typeface="Arial" panose="020B0604020202020204" charset="-76"/>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
                                        </p:tgtEl>
                                      </p:cBhvr>
                                    </p:cmd>
                                  </p:childTnLst>
                                </p:cTn>
                              </p:par>
                              <p:par>
                                <p:cTn id="7" presetID="42"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10" presetClass="entr" presetSubtype="0" fill="hold" nodeType="withEffect">
                                  <p:stCondLst>
                                    <p:cond delay="25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23" presetClass="entr" presetSubtype="16" fill="hold" nodeType="withEffect">
                                  <p:stCondLst>
                                    <p:cond delay="100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childTnLst>
                                </p:cTn>
                              </p:par>
                              <p:par>
                                <p:cTn id="22" presetID="10" presetClass="entr" presetSubtype="0" fill="hold" nodeType="withEffect">
                                  <p:stCondLst>
                                    <p:cond delay="275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38" presetClass="path" presetSubtype="0" fill="hold" nodeType="withEffect">
                                  <p:stCondLst>
                                    <p:cond delay="3000"/>
                                  </p:stCondLst>
                                  <p:childTnLst>
                                    <p:animMotion origin="layout" path="M -4.72222E-6 -2.96296E-6 L 0.03855 0.09908 L 0.07518 -2.96296E-6 L 0.11389 0.09908 L 0.15261 -2.96296E-6 L 0.18889 0.09908 L 0.22761 -2.96296E-6 L 0.26424 0.09908 L 0.30296 -2.96296E-6 L 0.3415 0.09908 L 0.37813 -2.96296E-6 L 0.41685 0.09908 L 0.45313 -2.96296E-6 L 0.49185 0.09908 L 0.53056 -2.96296E-6 L 0.56719 0.09908 L 0.60591 -2.96296E-6 " pathEditMode="relative" rAng="0" ptsTypes="AAAAAAAAAAAAAAAAA">
                                      <p:cBhvr>
                                        <p:cTn id="26" dur="2250" fill="hold"/>
                                        <p:tgtEl>
                                          <p:spTgt spid="13"/>
                                        </p:tgtEl>
                                        <p:attrNameLst>
                                          <p:attrName>ppt_x</p:attrName>
                                          <p:attrName>ppt_y</p:attrName>
                                        </p:attrNameLst>
                                      </p:cBhvr>
                                      <p:rCtr x="30295" y="4938"/>
                                    </p:animMotion>
                                  </p:childTnLst>
                                </p:cTn>
                              </p:par>
                              <p:par>
                                <p:cTn id="27" presetID="10" presetClass="exit" presetSubtype="0" fill="hold" nodeType="withEffect">
                                  <p:stCondLst>
                                    <p:cond delay="550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41" presetClass="entr" presetSubtype="0" fill="hold" grpId="0" nodeType="withEffect">
                                  <p:stCondLst>
                                    <p:cond delay="3000"/>
                                  </p:stCondLst>
                                  <p:iterate type="lt">
                                    <p:tmPct val="10000"/>
                                  </p:iterate>
                                  <p:childTnLst>
                                    <p:set>
                                      <p:cBhvr>
                                        <p:cTn id="31" dur="1" fill="hold">
                                          <p:stCondLst>
                                            <p:cond delay="0"/>
                                          </p:stCondLst>
                                        </p:cTn>
                                        <p:tgtEl>
                                          <p:spTgt spid="7"/>
                                        </p:tgtEl>
                                        <p:attrNameLst>
                                          <p:attrName>style.visibility</p:attrName>
                                        </p:attrNameLst>
                                      </p:cBhvr>
                                      <p:to>
                                        <p:strVal val="visible"/>
                                      </p:to>
                                    </p:set>
                                    <p:anim calcmode="lin" valueType="num">
                                      <p:cBhvr>
                                        <p:cTn id="32" dur="125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3" dur="1250" fill="hold"/>
                                        <p:tgtEl>
                                          <p:spTgt spid="7"/>
                                        </p:tgtEl>
                                        <p:attrNameLst>
                                          <p:attrName>ppt_y</p:attrName>
                                        </p:attrNameLst>
                                      </p:cBhvr>
                                      <p:tavLst>
                                        <p:tav tm="0">
                                          <p:val>
                                            <p:strVal val="#ppt_y"/>
                                          </p:val>
                                        </p:tav>
                                        <p:tav tm="100000">
                                          <p:val>
                                            <p:strVal val="#ppt_y"/>
                                          </p:val>
                                        </p:tav>
                                      </p:tavLst>
                                    </p:anim>
                                    <p:anim calcmode="lin" valueType="num">
                                      <p:cBhvr>
                                        <p:cTn id="34" dur="125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5" dur="125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6" dur="1250" tmFilter="0,0; .5, 1; 1, 1"/>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30">
                <p:cTn id="42" repeatCount="indefinite" fill="hold" display="0">
                  <p:stCondLst>
                    <p:cond delay="indefinite"/>
                  </p:stCondLst>
                  <p:endCondLst>
                    <p:cond evt="onPrev" delay="0">
                      <p:tgtEl>
                        <p:sldTgt/>
                      </p:tgtEl>
                    </p:cond>
                    <p:cond evt="onStopAudio" delay="0">
                      <p:tgtEl>
                        <p:sldTgt/>
                      </p:tgtEl>
                    </p:cond>
                  </p:endCondLst>
                </p:cTn>
                <p:tgtEl>
                  <p:spTgt spid="19"/>
                </p:tgtEl>
              </p:cMediaNode>
            </p:audio>
            <p:seq concurrent="1" nextAc="seek">
              <p:cTn id="43" restart="whenNotActive" fill="hold" evtFilter="cancelBubble" nodeType="interactiveSeq">
                <p:stCondLst>
                  <p:cond evt="onClick" delay="0">
                    <p:tgtEl>
                      <p:spTgt spid="2"/>
                    </p:tgtEl>
                  </p:cond>
                </p:stCondLst>
                <p:endSync evt="end" delay="0">
                  <p:rtn val="all"/>
                </p:endSync>
                <p:childTnLst>
                  <p:par>
                    <p:cTn id="44" fill="hold">
                      <p:stCondLst>
                        <p:cond delay="0"/>
                      </p:stCondLst>
                      <p:childTnLst>
                        <p:par>
                          <p:cTn id="45" fill="hold">
                            <p:stCondLst>
                              <p:cond delay="0"/>
                            </p:stCondLst>
                            <p:childTnLst>
                              <p:par>
                                <p:cTn id="46" presetID="1" presetClass="mediacall" presetSubtype="0" fill="hold" nodeType="clickEffect">
                                  <p:stCondLst>
                                    <p:cond delay="0"/>
                                  </p:stCondLst>
                                  <p:childTnLst>
                                    <p:cmd type="call" cmd="playFrom(0.0)">
                                      <p:cBhvr>
                                        <p:cTn id="47" dur="101325" fill="hold"/>
                                        <p:tgtEl>
                                          <p:spTgt spid="2"/>
                                        </p:tgtEl>
                                      </p:cBhvr>
                                    </p:cmd>
                                  </p:childTnLst>
                                </p:cTn>
                              </p:par>
                            </p:childTnLst>
                          </p:cTn>
                        </p:par>
                      </p:childTnLst>
                    </p:cTn>
                  </p:par>
                </p:childTnLst>
              </p:cTn>
              <p:nextCondLst>
                <p:cond evt="onClick" delay="0">
                  <p:tgtEl>
                    <p:spTgt spid="2"/>
                  </p:tgtEl>
                </p:cond>
              </p:nextCondLst>
            </p:seq>
            <p:audio>
              <p:cMediaNode vol="80000">
                <p:cTn id="48" fill="hold" display="0">
                  <p:stCondLst>
                    <p:cond delay="indefinite"/>
                  </p:stCondLst>
                  <p:endCondLst>
                    <p:cond evt="onStopAudio" delay="0">
                      <p:tgtEl>
                        <p:sldTgt/>
                      </p:tgtEl>
                    </p:cond>
                  </p:endCondLst>
                </p:cTn>
                <p:tgtEl>
                  <p:spTgt spid="2"/>
                </p:tgtEl>
              </p:cMediaNode>
            </p:audio>
          </p:childTnLst>
        </p:cTn>
      </p:par>
    </p:tnLst>
    <p:bldLst>
      <p:bldP spid="7"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 t="52859" r="80712"/>
          <a:stretch>
            <a:fillRect/>
          </a:stretch>
        </p:blipFill>
        <p:spPr>
          <a:xfrm>
            <a:off x="0" y="3604864"/>
            <a:ext cx="2351584" cy="3253136"/>
          </a:xfrm>
          <a:prstGeom prst="rect">
            <a:avLst/>
          </a:prstGeom>
        </p:spPr>
      </p:pic>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69637" r="439"/>
          <a:stretch>
            <a:fillRect/>
          </a:stretch>
        </p:blipFill>
        <p:spPr>
          <a:xfrm>
            <a:off x="8543595" y="-42893"/>
            <a:ext cx="3648405" cy="6900893"/>
          </a:xfrm>
          <a:prstGeom prst="rect">
            <a:avLst/>
          </a:prstGeom>
        </p:spPr>
      </p:pic>
      <p:sp>
        <p:nvSpPr>
          <p:cNvPr id="7" name="TextBox 24"/>
          <p:cNvSpPr txBox="1"/>
          <p:nvPr/>
        </p:nvSpPr>
        <p:spPr>
          <a:xfrm>
            <a:off x="804545" y="403225"/>
            <a:ext cx="4916170" cy="521970"/>
          </a:xfrm>
          <a:prstGeom prst="rect">
            <a:avLst/>
          </a:prstGeom>
          <a:noFill/>
        </p:spPr>
        <p:txBody>
          <a:bodyPr wrap="square" rtlCol="0">
            <a:spAutoFit/>
          </a:bodyPr>
          <a:lstStyle/>
          <a:p>
            <a:pPr algn="l"/>
            <a:r>
              <a:rPr lang="zh-CN" altLang="en-US" sz="2800" dirty="0">
                <a:solidFill>
                  <a:schemeClr val="tx1">
                    <a:lumMod val="65000"/>
                    <a:lumOff val="35000"/>
                  </a:schemeClr>
                </a:solidFill>
                <a:latin typeface="方正行楷简体" panose="02010601030101010101" charset="-122"/>
                <a:ea typeface="方正行楷简体" panose="02010601030101010101" charset="-122"/>
                <a:sym typeface="+mn-ea"/>
              </a:rPr>
              <a:t>中国的史官文化，独一无二</a:t>
            </a:r>
            <a:endParaRPr lang="zh-CN" altLang="en-US" sz="28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6416040" y="40322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16386" name="文本占位符 11266"/>
          <p:cNvSpPr/>
          <p:nvPr/>
        </p:nvSpPr>
        <p:spPr>
          <a:xfrm>
            <a:off x="988695" y="1486535"/>
            <a:ext cx="7066915" cy="1556385"/>
          </a:xfrm>
          <a:prstGeom prst="rect">
            <a:avLst/>
          </a:prstGeom>
          <a:noFill/>
          <a:ln>
            <a:noFill/>
          </a:ln>
        </p:spPr>
        <p:txBody>
          <a:bodyPr vert="horz" lIns="91440" tIns="45720" rIns="91440" bIns="45720" rtlCol="0" anchor="t">
            <a:normAutofit fontScale="92500"/>
          </a:bodyPr>
          <a:lstStyle>
            <a:lvl1pPr marL="271780" indent="-271145" algn="just" defTabSz="514350" rtl="0" eaLnBrk="1" latinLnBrk="0" hangingPunct="1">
              <a:lnSpc>
                <a:spcPct val="110000"/>
              </a:lnSpc>
              <a:spcBef>
                <a:spcPts val="900"/>
              </a:spcBef>
              <a:spcAft>
                <a:spcPts val="0"/>
              </a:spcAft>
              <a:buClr>
                <a:schemeClr val="accent1"/>
              </a:buClr>
              <a:buSzPct val="50000"/>
              <a:buFont typeface="Wingdings 2" panose="05020102010507070707" pitchFamily="2" charset="2"/>
              <a:buChar char=""/>
              <a:defRPr lang="zh-CN" altLang="en-US" sz="1800" kern="1200" baseline="0" dirty="0" smtClean="0">
                <a:solidFill>
                  <a:schemeClr val="bg2"/>
                </a:solidFill>
                <a:latin typeface="+mn-lt"/>
                <a:ea typeface="+mn-ea"/>
                <a:cs typeface="+mn-cs"/>
              </a:defRPr>
            </a:lvl1pPr>
            <a:lvl2pPr marL="0" indent="0" algn="just" defTabSz="514350" rtl="0" eaLnBrk="1" latinLnBrk="0" hangingPunct="1">
              <a:lnSpc>
                <a:spcPct val="120000"/>
              </a:lnSpc>
              <a:spcBef>
                <a:spcPts val="0"/>
              </a:spcBef>
              <a:spcAft>
                <a:spcPts val="1200"/>
              </a:spcAft>
              <a:buClr>
                <a:schemeClr val="accent2">
                  <a:lumMod val="60000"/>
                  <a:lumOff val="40000"/>
                </a:schemeClr>
              </a:buClr>
              <a:buFont typeface="幼圆" panose="02010509060101010101" pitchFamily="1" charset="-122"/>
              <a:buNone/>
              <a:defRPr sz="1500" kern="1200" baseline="0">
                <a:solidFill>
                  <a:schemeClr val="tx1"/>
                </a:solidFill>
                <a:latin typeface="+mn-lt"/>
                <a:ea typeface="+mn-ea"/>
                <a:cs typeface="+mn-cs"/>
              </a:defRPr>
            </a:lvl2pPr>
            <a:lvl3pPr marL="643255" indent="-128270" algn="l" defTabSz="514350" rtl="0" eaLnBrk="1" latinLnBrk="0" hangingPunct="1">
              <a:lnSpc>
                <a:spcPct val="90000"/>
              </a:lnSpc>
              <a:spcBef>
                <a:spcPts val="280"/>
              </a:spcBef>
              <a:buFont typeface="Arial" panose="020B0604020202020204" pitchFamily="34" charset="0"/>
              <a:buChar char="•"/>
              <a:defRPr sz="1500" kern="1200">
                <a:solidFill>
                  <a:srgbClr val="000000"/>
                </a:solidFill>
                <a:latin typeface="+mn-lt"/>
                <a:ea typeface="+mn-ea"/>
                <a:cs typeface="+mn-cs"/>
              </a:defRPr>
            </a:lvl3pPr>
            <a:lvl4pPr marL="900430"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4pPr>
            <a:lvl5pPr marL="1157605"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marL="0" indent="0" defTabSz="514350" fontAlgn="auto">
              <a:lnSpc>
                <a:spcPct val="200000"/>
              </a:lnSpc>
              <a:buSzPct val="50000"/>
              <a:buFont typeface="Wingdings 2" panose="05020102010507070707" pitchFamily="2" charset="2"/>
              <a:buNone/>
            </a:pPr>
            <a:r>
              <a:rPr lang="zh-CN" altLang="en-US" sz="2400" strike="noStrike" kern="1200" baseline="0" noProof="1">
                <a:solidFill>
                  <a:srgbClr val="C00000"/>
                </a:solidFill>
                <a:latin typeface="方正古隶简体" panose="03000509000000000000" pitchFamily="65" charset="-122"/>
                <a:ea typeface="方正古隶简体" panose="03000509000000000000" pitchFamily="65" charset="-122"/>
                <a:cs typeface="+mn-cs"/>
                <a:sym typeface="Arial" panose="020B0604020202020204" charset="-76"/>
              </a:rPr>
              <a:t>王国维《释史》：</a:t>
            </a:r>
            <a:endParaRPr lang="zh-CN" altLang="en-US" sz="2400" strike="noStrike" kern="1200" baseline="0" noProof="1">
              <a:solidFill>
                <a:srgbClr val="C00000"/>
              </a:solidFill>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defTabSz="514350" fontAlgn="auto">
              <a:lnSpc>
                <a:spcPct val="200000"/>
              </a:lnSpc>
              <a:buSzPct val="50000"/>
              <a:buFont typeface="Wingdings 2" panose="05020102010507070707" pitchFamily="2" charset="2"/>
              <a:buNone/>
            </a:pPr>
            <a:r>
              <a:rPr lang="zh-CN" altLang="en-US" sz="2400" strike="noStrike" kern="1200" baseline="0" noProof="1">
                <a:solidFill>
                  <a:srgbClr val="C00000"/>
                </a:solidFill>
                <a:latin typeface="方正古隶简体" panose="03000509000000000000" pitchFamily="65" charset="-122"/>
                <a:ea typeface="方正古隶简体" panose="03000509000000000000" pitchFamily="65" charset="-122"/>
                <a:cs typeface="+mn-cs"/>
                <a:sym typeface="Arial" panose="020B0604020202020204" charset="-76"/>
              </a:rPr>
              <a:t>史为掌书之官，自古为要职。</a:t>
            </a:r>
            <a:endParaRPr lang="zh-CN" altLang="en-US" sz="2400" strike="noStrike" kern="1200" baseline="0" noProof="1">
              <a:solidFill>
                <a:srgbClr val="C00000"/>
              </a:solidFill>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defTabSz="514350" fontAlgn="auto">
              <a:lnSpc>
                <a:spcPct val="200000"/>
              </a:lnSpc>
              <a:buSzPct val="50000"/>
              <a:buFont typeface="Wingdings 2" panose="05020102010507070707" pitchFamily="2" charset="2"/>
              <a:buNone/>
            </a:pPr>
            <a:endParaRPr lang="zh-CN" altLang="en-US" sz="2400" strike="noStrike" kern="1200" baseline="0" noProof="1">
              <a:solidFill>
                <a:srgbClr val="C00000"/>
              </a:solidFill>
              <a:latin typeface="方正古隶简体" panose="03000509000000000000" pitchFamily="65" charset="-122"/>
              <a:ea typeface="方正古隶简体" panose="03000509000000000000" pitchFamily="65" charset="-122"/>
              <a:cs typeface="+mn-cs"/>
              <a:sym typeface="Arial" panose="020B0604020202020204" charset="-76"/>
            </a:endParaRPr>
          </a:p>
          <a:p>
            <a:pPr marL="0" indent="-271780" defTabSz="514350" fontAlgn="auto">
              <a:lnSpc>
                <a:spcPct val="200000"/>
              </a:lnSpc>
              <a:buSzPct val="50000"/>
              <a:buFont typeface="Wingdings 2" panose="05020102010507070707" pitchFamily="2" charset="2"/>
              <a:buNone/>
            </a:pPr>
            <a:endParaRPr lang="zh-CN" altLang="en-US" sz="2800" strike="noStrike" kern="1200" baseline="0" noProof="1" smtClean="0">
              <a:solidFill>
                <a:schemeClr val="accent2">
                  <a:lumMod val="75000"/>
                </a:schemeClr>
              </a:solidFill>
              <a:uFillTx/>
              <a:latin typeface="楷体" panose="02010609060101010101" charset="-122"/>
              <a:ea typeface="楷体" panose="02010609060101010101" charset="-122"/>
              <a:cs typeface="+mn-cs"/>
              <a:sym typeface="Arial" panose="020B0604020202020204" charset="-76"/>
            </a:endParaRPr>
          </a:p>
        </p:txBody>
      </p:sp>
      <p:pic>
        <p:nvPicPr>
          <p:cNvPr id="5" name="图片 4" descr="竹简"/>
          <p:cNvPicPr>
            <a:picLocks noChangeAspect="1"/>
          </p:cNvPicPr>
          <p:nvPr/>
        </p:nvPicPr>
        <p:blipFill>
          <a:blip r:embed="rId3"/>
          <a:stretch>
            <a:fillRect/>
          </a:stretch>
        </p:blipFill>
        <p:spPr>
          <a:xfrm>
            <a:off x="3669030" y="3148965"/>
            <a:ext cx="4690110" cy="31248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1" presetClass="entr" presetSubtype="0" fill="hold" grpId="0" nodeType="withEffect">
                                  <p:stCondLst>
                                    <p:cond delay="0"/>
                                  </p:stCondLst>
                                  <p:iterate type="wd">
                                    <p:tmPct val="10000"/>
                                  </p:iterate>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7"/>
                                        </p:tgtEl>
                                        <p:attrNameLst>
                                          <p:attrName>ppt_y</p:attrName>
                                        </p:attrNameLst>
                                      </p:cBhvr>
                                      <p:tavLst>
                                        <p:tav tm="0">
                                          <p:val>
                                            <p:strVal val="#ppt_y"/>
                                          </p:val>
                                        </p:tav>
                                        <p:tav tm="100000">
                                          <p:val>
                                            <p:strVal val="#ppt_y"/>
                                          </p:val>
                                        </p:tav>
                                      </p:tavLst>
                                    </p:anim>
                                    <p:anim calcmode="lin" valueType="num">
                                      <p:cBhvr>
                                        <p:cTn id="1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7"/>
                                        </p:tgtEl>
                                      </p:cBhvr>
                                    </p:animEffect>
                                  </p:childTnLst>
                                </p:cTn>
                              </p:par>
                              <p:par>
                                <p:cTn id="22" presetID="2" presetClass="entr" presetSubtype="8"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1000" fill="hold"/>
                                        <p:tgtEl>
                                          <p:spTgt spid="31"/>
                                        </p:tgtEl>
                                        <p:attrNameLst>
                                          <p:attrName>ppt_x</p:attrName>
                                        </p:attrNameLst>
                                      </p:cBhvr>
                                      <p:tavLst>
                                        <p:tav tm="0">
                                          <p:val>
                                            <p:strVal val="0-#ppt_w/2"/>
                                          </p:val>
                                        </p:tav>
                                        <p:tav tm="100000">
                                          <p:val>
                                            <p:strVal val="#ppt_x"/>
                                          </p:val>
                                        </p:tav>
                                      </p:tavLst>
                                    </p:anim>
                                    <p:anim calcmode="lin" valueType="num">
                                      <p:cBhvr additive="base">
                                        <p:cTn id="25" dur="1000" fill="hold"/>
                                        <p:tgtEl>
                                          <p:spTgt spid="31"/>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16386"/>
                                        </p:tgtEl>
                                        <p:attrNameLst>
                                          <p:attrName>style.visibility</p:attrName>
                                        </p:attrNameLst>
                                      </p:cBhvr>
                                      <p:to>
                                        <p:strVal val="visible"/>
                                      </p:to>
                                    </p:set>
                                    <p:animEffect transition="in" filter="fade">
                                      <p:cBhvr>
                                        <p:cTn id="28"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38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21030"/>
            <a:ext cx="12192000" cy="6972935"/>
          </a:xfrm>
          <a:prstGeom prst="rect">
            <a:avLst/>
          </a:prstGeom>
        </p:spPr>
      </p:pic>
      <p:sp>
        <p:nvSpPr>
          <p:cNvPr id="3" name="内容占位符 2"/>
          <p:cNvSpPr>
            <a:spLocks noGrp="1"/>
          </p:cNvSpPr>
          <p:nvPr>
            <p:ph idx="1"/>
          </p:nvPr>
        </p:nvSpPr>
        <p:spPr>
          <a:xfrm>
            <a:off x="1334770" y="1241425"/>
            <a:ext cx="9712325" cy="5111115"/>
          </a:xfrm>
        </p:spPr>
        <p:txBody>
          <a:bodyPr>
            <a:normAutofit/>
          </a:bodyPr>
          <a:lstStyle/>
          <a:p>
            <a:pPr marL="0" indent="0" fontAlgn="base">
              <a:lnSpc>
                <a:spcPct val="150000"/>
              </a:lnSpc>
              <a:buNone/>
            </a:pPr>
            <a:r>
              <a:rPr lang="zh-CN" altLang="en-US" sz="2400" dirty="0">
                <a:solidFill>
                  <a:schemeClr val="tx1">
                    <a:lumMod val="75000"/>
                    <a:lumOff val="25000"/>
                  </a:schemeClr>
                </a:solidFill>
                <a:latin typeface="方正古隶简体" panose="03000509000000000000" pitchFamily="65" charset="-122"/>
                <a:ea typeface="方正古隶简体" panose="03000509000000000000" pitchFamily="65" charset="-122"/>
                <a:sym typeface="+mn-ea"/>
              </a:rPr>
              <a:t>殷商之间，王室执政之官，经传作</a:t>
            </a:r>
            <a:r>
              <a:rPr lang="zh-CN" altLang="en-US" sz="2400" dirty="0">
                <a:solidFill>
                  <a:srgbClr val="C00000"/>
                </a:solidFill>
                <a:latin typeface="方正古隶简体" panose="03000509000000000000" pitchFamily="65" charset="-122"/>
                <a:ea typeface="方正古隶简体" panose="03000509000000000000" pitchFamily="65" charset="-122"/>
                <a:sym typeface="+mn-ea"/>
              </a:rPr>
              <a:t>卿士；</a:t>
            </a:r>
            <a:endParaRPr lang="zh-CN" altLang="en-US" sz="2400" dirty="0">
              <a:solidFill>
                <a:schemeClr val="tx1">
                  <a:lumMod val="75000"/>
                  <a:lumOff val="25000"/>
                </a:schemeClr>
              </a:solidFill>
              <a:latin typeface="方正古隶简体" panose="03000509000000000000" pitchFamily="65" charset="-122"/>
              <a:ea typeface="方正古隶简体" panose="03000509000000000000" pitchFamily="65" charset="-122"/>
              <a:sym typeface="+mn-ea"/>
            </a:endParaRPr>
          </a:p>
          <a:p>
            <a:pPr marL="0" indent="0" fontAlgn="base">
              <a:lnSpc>
                <a:spcPct val="150000"/>
              </a:lnSpc>
              <a:buNone/>
            </a:pPr>
            <a:r>
              <a:rPr lang="zh-CN" altLang="en-US" sz="2400" dirty="0">
                <a:solidFill>
                  <a:schemeClr val="tx1">
                    <a:lumMod val="75000"/>
                    <a:lumOff val="25000"/>
                  </a:schemeClr>
                </a:solidFill>
                <a:latin typeface="方正古隶简体" panose="03000509000000000000" pitchFamily="65" charset="-122"/>
                <a:ea typeface="方正古隶简体" panose="03000509000000000000" pitchFamily="65" charset="-122"/>
                <a:sym typeface="+mn-ea"/>
              </a:rPr>
              <a:t>毛公鼎、小子师敦、番生敦作</a:t>
            </a:r>
            <a:r>
              <a:rPr lang="zh-CN" altLang="en-US" sz="2400" dirty="0">
                <a:solidFill>
                  <a:srgbClr val="C00000"/>
                </a:solidFill>
                <a:latin typeface="方正古隶简体" panose="03000509000000000000" pitchFamily="65" charset="-122"/>
                <a:ea typeface="方正古隶简体" panose="03000509000000000000" pitchFamily="65" charset="-122"/>
                <a:sym typeface="+mn-ea"/>
              </a:rPr>
              <a:t>卿事；</a:t>
            </a:r>
            <a:endParaRPr lang="zh-CN" altLang="en-US" sz="2400" dirty="0">
              <a:solidFill>
                <a:schemeClr val="tx1">
                  <a:lumMod val="75000"/>
                  <a:lumOff val="25000"/>
                </a:schemeClr>
              </a:solidFill>
              <a:latin typeface="方正古隶简体" panose="03000509000000000000" pitchFamily="65" charset="-122"/>
              <a:ea typeface="方正古隶简体" panose="03000509000000000000" pitchFamily="65" charset="-122"/>
              <a:sym typeface="+mn-ea"/>
            </a:endParaRPr>
          </a:p>
          <a:p>
            <a:pPr marL="0" indent="0" fontAlgn="base">
              <a:lnSpc>
                <a:spcPct val="150000"/>
              </a:lnSpc>
              <a:buNone/>
            </a:pPr>
            <a:r>
              <a:rPr lang="zh-CN" altLang="en-US" sz="2400" dirty="0">
                <a:solidFill>
                  <a:schemeClr val="tx1">
                    <a:lumMod val="75000"/>
                    <a:lumOff val="25000"/>
                  </a:schemeClr>
                </a:solidFill>
                <a:latin typeface="方正古隶简体" panose="03000509000000000000" pitchFamily="65" charset="-122"/>
                <a:ea typeface="方正古隶简体" panose="03000509000000000000" pitchFamily="65" charset="-122"/>
                <a:sym typeface="+mn-ea"/>
              </a:rPr>
              <a:t>殷墟卜辞作</a:t>
            </a:r>
            <a:r>
              <a:rPr lang="zh-CN" altLang="en-US" sz="2400" dirty="0">
                <a:solidFill>
                  <a:srgbClr val="C00000"/>
                </a:solidFill>
                <a:latin typeface="方正古隶简体" panose="03000509000000000000" pitchFamily="65" charset="-122"/>
                <a:ea typeface="方正古隶简体" panose="03000509000000000000" pitchFamily="65" charset="-122"/>
                <a:sym typeface="+mn-ea"/>
              </a:rPr>
              <a:t>卿史。</a:t>
            </a:r>
            <a:endParaRPr lang="zh-CN" altLang="en-US" sz="2400" dirty="0">
              <a:solidFill>
                <a:srgbClr val="C00000"/>
              </a:solidFill>
              <a:latin typeface="方正古隶简体" panose="03000509000000000000" pitchFamily="65" charset="-122"/>
              <a:ea typeface="方正古隶简体" panose="03000509000000000000" pitchFamily="65" charset="-122"/>
              <a:sym typeface="+mn-ea"/>
            </a:endParaRPr>
          </a:p>
          <a:p>
            <a:pPr marL="0" indent="0" fontAlgn="base">
              <a:lnSpc>
                <a:spcPct val="150000"/>
              </a:lnSpc>
              <a:buNone/>
            </a:pPr>
            <a:endParaRPr lang="zh-CN" altLang="en-US" sz="2400" dirty="0">
              <a:solidFill>
                <a:srgbClr val="C00000"/>
              </a:solidFill>
              <a:latin typeface="方正古隶简体" panose="03000509000000000000" pitchFamily="65" charset="-122"/>
              <a:ea typeface="方正古隶简体" panose="03000509000000000000" pitchFamily="65" charset="-122"/>
              <a:sym typeface="+mn-ea"/>
            </a:endParaRPr>
          </a:p>
          <a:p>
            <a:pPr marL="0" indent="0" fontAlgn="base">
              <a:lnSpc>
                <a:spcPct val="150000"/>
              </a:lnSpc>
              <a:buNone/>
            </a:pPr>
            <a:endParaRPr lang="zh-CN" altLang="en-US" sz="2400" dirty="0">
              <a:solidFill>
                <a:srgbClr val="C00000"/>
              </a:solidFill>
              <a:latin typeface="方正古隶简体" panose="03000509000000000000" pitchFamily="65" charset="-122"/>
              <a:ea typeface="方正古隶简体" panose="03000509000000000000" pitchFamily="65" charset="-122"/>
              <a:sym typeface="+mn-ea"/>
            </a:endParaRPr>
          </a:p>
          <a:p>
            <a:pPr marL="0" indent="0" fontAlgn="base">
              <a:lnSpc>
                <a:spcPct val="150000"/>
              </a:lnSpc>
              <a:buNone/>
            </a:pPr>
            <a:r>
              <a:rPr lang="zh-CN" altLang="en-US" sz="2400" dirty="0">
                <a:solidFill>
                  <a:srgbClr val="C00000"/>
                </a:solidFill>
                <a:latin typeface="方正古隶简体" panose="03000509000000000000" pitchFamily="65" charset="-122"/>
                <a:ea typeface="方正古隶简体" panose="03000509000000000000" pitchFamily="65" charset="-122"/>
                <a:sym typeface="+mn-ea"/>
              </a:rPr>
              <a:t>事，职也，从史。</a:t>
            </a:r>
            <a:endParaRPr lang="zh-CN" altLang="en-US" sz="2400" dirty="0">
              <a:solidFill>
                <a:srgbClr val="C00000"/>
              </a:solidFill>
              <a:latin typeface="方正古隶简体" panose="03000509000000000000" pitchFamily="65" charset="-122"/>
              <a:ea typeface="方正古隶简体" panose="03000509000000000000" pitchFamily="65" charset="-122"/>
              <a:sym typeface="+mn-ea"/>
            </a:endParaRPr>
          </a:p>
          <a:p>
            <a:pPr marL="0" indent="0" fontAlgn="base">
              <a:lnSpc>
                <a:spcPct val="150000"/>
              </a:lnSpc>
              <a:buNone/>
            </a:pPr>
            <a:r>
              <a:rPr lang="zh-CN" altLang="en-US" sz="2400" dirty="0">
                <a:solidFill>
                  <a:schemeClr val="tx1">
                    <a:lumMod val="75000"/>
                    <a:lumOff val="25000"/>
                  </a:schemeClr>
                </a:solidFill>
                <a:latin typeface="方正古隶简体" panose="03000509000000000000" pitchFamily="65" charset="-122"/>
                <a:ea typeface="方正古隶简体" panose="03000509000000000000" pitchFamily="65" charset="-122"/>
                <a:sym typeface="+mn-ea"/>
              </a:rPr>
              <a:t>《诗·郑风》曰：“子不我思。岂无他事。”</a:t>
            </a:r>
            <a:r>
              <a:rPr lang="zh-CN" altLang="en-US" sz="2400" dirty="0">
                <a:solidFill>
                  <a:srgbClr val="C00000"/>
                </a:solidFill>
                <a:latin typeface="方正古隶简体" panose="03000509000000000000" pitchFamily="65" charset="-122"/>
                <a:ea typeface="方正古隶简体" panose="03000509000000000000" pitchFamily="65" charset="-122"/>
                <a:sym typeface="+mn-ea"/>
              </a:rPr>
              <a:t>事、士也。</a:t>
            </a:r>
            <a:endParaRPr lang="zh-CN" altLang="en-US" sz="2400" dirty="0">
              <a:solidFill>
                <a:srgbClr val="C00000"/>
              </a:solidFill>
              <a:latin typeface="方正古隶简体" panose="03000509000000000000" pitchFamily="65" charset="-122"/>
              <a:ea typeface="方正古隶简体" panose="03000509000000000000" pitchFamily="65" charset="-122"/>
              <a:sym typeface="+mn-ea"/>
            </a:endParaRPr>
          </a:p>
        </p:txBody>
      </p:sp>
      <p:sp>
        <p:nvSpPr>
          <p:cNvPr id="25" name="TextBox 24"/>
          <p:cNvSpPr txBox="1"/>
          <p:nvPr/>
        </p:nvSpPr>
        <p:spPr>
          <a:xfrm>
            <a:off x="444261" y="403388"/>
            <a:ext cx="5280587" cy="645160"/>
          </a:xfrm>
          <a:prstGeom prst="rect">
            <a:avLst/>
          </a:prstGeom>
          <a:noFill/>
        </p:spPr>
        <p:txBody>
          <a:bodyPr wrap="square" rtlCol="0">
            <a:spAutoFit/>
          </a:bodyPr>
          <a:lstStyle/>
          <a:p>
            <a:pPr algn="l"/>
            <a:r>
              <a:rPr lang="zh-CN" altLang="en-US" sz="3600" dirty="0">
                <a:solidFill>
                  <a:schemeClr val="tx1">
                    <a:lumMod val="65000"/>
                    <a:lumOff val="35000"/>
                  </a:schemeClr>
                </a:solidFill>
                <a:latin typeface="方正行楷简体" panose="02010601030101010101" charset="-122"/>
                <a:ea typeface="方正行楷简体" panose="02010601030101010101" charset="-122"/>
                <a:sym typeface="+mn-ea"/>
              </a:rPr>
              <a:t>古之官名多从史出</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mn-ea"/>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526859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毛公鼎"/>
          <p:cNvPicPr>
            <a:picLocks noChangeAspect="1"/>
          </p:cNvPicPr>
          <p:nvPr/>
        </p:nvPicPr>
        <p:blipFill>
          <a:blip r:embed="rId3"/>
          <a:stretch>
            <a:fillRect/>
          </a:stretch>
        </p:blipFill>
        <p:spPr>
          <a:xfrm>
            <a:off x="8253095" y="563245"/>
            <a:ext cx="2794000" cy="3472180"/>
          </a:xfrm>
          <a:prstGeom prst="rect">
            <a:avLst/>
          </a:prstGeom>
        </p:spPr>
      </p:pic>
      <p:pic>
        <p:nvPicPr>
          <p:cNvPr id="6" name="图片 5" descr="事"/>
          <p:cNvPicPr>
            <a:picLocks noChangeAspect="1"/>
          </p:cNvPicPr>
          <p:nvPr/>
        </p:nvPicPr>
        <p:blipFill>
          <a:blip r:embed="rId4"/>
          <a:stretch>
            <a:fillRect/>
          </a:stretch>
        </p:blipFill>
        <p:spPr>
          <a:xfrm>
            <a:off x="2171065" y="3326765"/>
            <a:ext cx="809625" cy="1137285"/>
          </a:xfrm>
          <a:prstGeom prst="rect">
            <a:avLst/>
          </a:prstGeom>
        </p:spPr>
      </p:pic>
      <p:pic>
        <p:nvPicPr>
          <p:cNvPr id="7" name="内容占位符 3"/>
          <p:cNvPicPr>
            <a:picLocks noGrp="1" noChangeAspect="1"/>
          </p:cNvPicPr>
          <p:nvPr/>
        </p:nvPicPr>
        <p:blipFill>
          <a:blip r:embed="rId5">
            <a:extLst>
              <a:ext uri="{28A0092B-C50C-407E-A947-70E740481C1C}">
                <a14:useLocalDpi xmlns:a14="http://schemas.microsoft.com/office/drawing/2010/main" val="0"/>
              </a:ext>
            </a:extLst>
          </a:blip>
          <a:stretch>
            <a:fillRect/>
          </a:stretch>
        </p:blipFill>
        <p:spPr>
          <a:xfrm>
            <a:off x="4139997" y="3333683"/>
            <a:ext cx="774700" cy="1130300"/>
          </a:xfrm>
          <a:prstGeom prst="rect">
            <a:avLst/>
          </a:prstGeom>
        </p:spPr>
      </p:pic>
      <p:pic>
        <p:nvPicPr>
          <p:cNvPr id="11" name="图片 10" descr="士"/>
          <p:cNvPicPr>
            <a:picLocks noChangeAspect="1"/>
          </p:cNvPicPr>
          <p:nvPr/>
        </p:nvPicPr>
        <p:blipFill>
          <a:blip r:embed="rId6"/>
          <a:stretch>
            <a:fillRect/>
          </a:stretch>
        </p:blipFill>
        <p:spPr>
          <a:xfrm>
            <a:off x="6063615" y="3326765"/>
            <a:ext cx="734695" cy="113728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wd">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par>
                                <p:cTn id="12" presetID="2" presetClass="entr" presetSubtype="8"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additive="base">
                                        <p:cTn id="14" dur="1000" fill="hold"/>
                                        <p:tgtEl>
                                          <p:spTgt spid="31"/>
                                        </p:tgtEl>
                                        <p:attrNameLst>
                                          <p:attrName>ppt_x</p:attrName>
                                        </p:attrNameLst>
                                      </p:cBhvr>
                                      <p:tavLst>
                                        <p:tav tm="0">
                                          <p:val>
                                            <p:strVal val="0-#ppt_w/2"/>
                                          </p:val>
                                        </p:tav>
                                        <p:tav tm="100000">
                                          <p:val>
                                            <p:strVal val="#ppt_x"/>
                                          </p:val>
                                        </p:tav>
                                      </p:tavLst>
                                    </p:anim>
                                    <p:anim calcmode="lin" valueType="num">
                                      <p:cBhvr additive="base">
                                        <p:cTn id="15" dur="1000" fill="hold"/>
                                        <p:tgtEl>
                                          <p:spTgt spid="31"/>
                                        </p:tgtEl>
                                        <p:attrNameLst>
                                          <p:attrName>ppt_y</p:attrName>
                                        </p:attrNameLst>
                                      </p:cBhvr>
                                      <p:tavLst>
                                        <p:tav tm="0">
                                          <p:val>
                                            <p:strVal val="#ppt_y"/>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wipe(left)">
                                      <p:cBhvr>
                                        <p:cTn id="23" dur="3000"/>
                                        <p:tgtEl>
                                          <p:spTgt spid="3">
                                            <p:txEl>
                                              <p:pRg st="0" end="0"/>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wipe(left)">
                                      <p:cBhvr>
                                        <p:cTn id="26" dur="3000"/>
                                        <p:tgtEl>
                                          <p:spTgt spid="3">
                                            <p:txEl>
                                              <p:pRg st="1" end="1"/>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wipe(left)">
                                      <p:cBhvr>
                                        <p:cTn id="29" dur="3000"/>
                                        <p:tgtEl>
                                          <p:spTgt spid="3">
                                            <p:txEl>
                                              <p:pRg st="2" end="2"/>
                                            </p:txEl>
                                          </p:spTgt>
                                        </p:tgtEl>
                                      </p:cBhvr>
                                    </p:animEffect>
                                  </p:childTnLst>
                                </p:cTn>
                              </p:par>
                              <p:par>
                                <p:cTn id="30" presetID="12" presetClass="entr" presetSubtype="4"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1000"/>
                                        <p:tgtEl>
                                          <p:spTgt spid="7"/>
                                        </p:tgtEl>
                                        <p:attrNameLst>
                                          <p:attrName>ppt_y</p:attrName>
                                        </p:attrNameLst>
                                      </p:cBhvr>
                                      <p:tavLst>
                                        <p:tav tm="0">
                                          <p:val>
                                            <p:strVal val="#ppt_y+#ppt_h*1.125000"/>
                                          </p:val>
                                        </p:tav>
                                        <p:tav tm="100000">
                                          <p:val>
                                            <p:strVal val="#ppt_y"/>
                                          </p:val>
                                        </p:tav>
                                      </p:tavLst>
                                    </p:anim>
                                    <p:animEffect transition="in" filter="wipe(up)">
                                      <p:cBhvr>
                                        <p:cTn id="33" dur="1000"/>
                                        <p:tgtEl>
                                          <p:spTgt spid="7"/>
                                        </p:tgtEl>
                                      </p:cBhvr>
                                    </p:animEffect>
                                  </p:childTnLst>
                                </p:cTn>
                              </p:par>
                              <p:par>
                                <p:cTn id="34" presetID="4" presetClass="entr" presetSubtype="16"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ox(in)">
                                      <p:cBhvr>
                                        <p:cTn id="36" dur="1000"/>
                                        <p:tgtEl>
                                          <p:spTgt spid="6"/>
                                        </p:tgtEl>
                                      </p:cBhvr>
                                    </p:animEffect>
                                  </p:childTnLst>
                                </p:cTn>
                              </p:par>
                              <p:par>
                                <p:cTn id="37" presetID="21" presetClass="entr" presetSubtype="1"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heel(1)">
                                      <p:cBhvr>
                                        <p:cTn id="39" dur="1000"/>
                                        <p:tgtEl>
                                          <p:spTgt spid="11"/>
                                        </p:tgtEl>
                                      </p:cBhvr>
                                    </p:animEffect>
                                  </p:childTnLst>
                                </p:cTn>
                              </p:par>
                              <p:par>
                                <p:cTn id="40" presetID="22" presetClass="entr" presetSubtype="8" fill="hold" nodeType="with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wipe(left)">
                                      <p:cBhvr>
                                        <p:cTn id="42" dur="3000"/>
                                        <p:tgtEl>
                                          <p:spTgt spid="3">
                                            <p:txEl>
                                              <p:pRg st="5" end="5"/>
                                            </p:txEl>
                                          </p:spTgt>
                                        </p:tgtEl>
                                      </p:cBhvr>
                                    </p:animEffect>
                                  </p:childTnLst>
                                </p:cTn>
                              </p:par>
                              <p:par>
                                <p:cTn id="43" presetID="22" presetClass="entr" presetSubtype="8" fill="hold"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wipe(left)">
                                      <p:cBhvr>
                                        <p:cTn id="45" dur="3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82c451b50ffe42c5b003aa9995bb228e"/>
          <p:cNvPicPr>
            <a:picLocks noChangeAspect="1"/>
          </p:cNvPicPr>
          <p:nvPr/>
        </p:nvPicPr>
        <p:blipFill>
          <a:blip r:embed="rId1"/>
          <a:srcRect/>
          <a:stretch>
            <a:fillRect/>
          </a:stretch>
        </p:blipFill>
        <p:spPr>
          <a:xfrm rot="10800000">
            <a:off x="10695305" y="4804410"/>
            <a:ext cx="1543685" cy="2101850"/>
          </a:xfrm>
          <a:prstGeom prst="rect">
            <a:avLst/>
          </a:prstGeom>
        </p:spPr>
      </p:pic>
      <p:grpSp>
        <p:nvGrpSpPr>
          <p:cNvPr id="14" name="组合 13"/>
          <p:cNvGrpSpPr/>
          <p:nvPr/>
        </p:nvGrpSpPr>
        <p:grpSpPr>
          <a:xfrm>
            <a:off x="1054735" y="2252345"/>
            <a:ext cx="5053330" cy="1919605"/>
            <a:chOff x="10379" y="2975"/>
            <a:chExt cx="7958" cy="3023"/>
          </a:xfrm>
        </p:grpSpPr>
        <p:sp>
          <p:nvSpPr>
            <p:cNvPr id="15" name="文本框 14"/>
            <p:cNvSpPr txBox="1"/>
            <p:nvPr/>
          </p:nvSpPr>
          <p:spPr>
            <a:xfrm>
              <a:off x="10379" y="3839"/>
              <a:ext cx="7958" cy="2159"/>
            </a:xfrm>
            <a:prstGeom prst="rect">
              <a:avLst/>
            </a:prstGeom>
            <a:noFill/>
          </p:spPr>
          <p:txBody>
            <a:bodyPr wrap="square" rtlCol="0">
              <a:spAutoFit/>
            </a:bodyPr>
            <a:lstStyle/>
            <a:p>
              <a:pPr algn="l">
                <a:lnSpc>
                  <a:spcPct val="120000"/>
                </a:lnSpc>
              </a:pPr>
              <a:r>
                <a:rPr lang="en-US" altLang="zh-CN"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请输入适量文字在此处进行解释说明以便于读者合理理解上述标题的内容请输入适量文字</a:t>
              </a:r>
              <a:r>
                <a:rPr lang="zh-CN" altLang="en-US"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a:t>
              </a:r>
              <a:r>
                <a:rPr lang="en-US" altLang="zh-CN"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请输入适量文字在此处进行解释说明以便于读者合理理解上述标题的内容请输入适量文字</a:t>
              </a:r>
              <a:r>
                <a:rPr lang="zh-CN" altLang="en-US"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a:t>
              </a:r>
              <a:r>
                <a:rPr lang="en-US" altLang="zh-CN"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请输入适量文字在此处进行解释说明以便于读者合理理解上述标题的内容请输入适量文字</a:t>
              </a:r>
              <a:r>
                <a:rPr lang="zh-CN" altLang="en-US"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a:t>
              </a:r>
              <a:endParaRPr lang="zh-CN" altLang="en-US"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endParaRPr>
            </a:p>
          </p:txBody>
        </p:sp>
        <p:sp>
          <p:nvSpPr>
            <p:cNvPr id="16" name="文本框 15"/>
            <p:cNvSpPr txBox="1"/>
            <p:nvPr/>
          </p:nvSpPr>
          <p:spPr>
            <a:xfrm>
              <a:off x="10511" y="2975"/>
              <a:ext cx="4778" cy="864"/>
            </a:xfrm>
            <a:prstGeom prst="rect">
              <a:avLst/>
            </a:prstGeom>
            <a:noFill/>
          </p:spPr>
          <p:txBody>
            <a:bodyPr wrap="square" rtlCol="0">
              <a:spAutoFit/>
            </a:bodyPr>
            <a:lstStyle/>
            <a:p>
              <a:r>
                <a:rPr lang="zh-CN" altLang="en-US" b="1">
                  <a:solidFill>
                    <a:schemeClr val="bg1"/>
                  </a:solidFill>
                  <a:latin typeface="方正苏新诗柳楷简体-yolan" panose="02000000000000000000" charset="-122"/>
                  <a:ea typeface="方正苏新诗柳楷简体-yolan" panose="02000000000000000000" charset="-122"/>
                </a:rPr>
                <a:t>点击输入标题</a:t>
              </a:r>
              <a:endParaRPr lang="zh-CN" altLang="en-US" b="1">
                <a:solidFill>
                  <a:schemeClr val="bg1"/>
                </a:solidFill>
                <a:latin typeface="方正苏新诗柳楷简体-yolan" panose="02000000000000000000" charset="-122"/>
                <a:ea typeface="方正苏新诗柳楷简体-yolan" panose="02000000000000000000" charset="-122"/>
              </a:endParaRPr>
            </a:p>
            <a:p>
              <a:r>
                <a:rPr lang="zh-CN" altLang="en-US" sz="1200" spc="300">
                  <a:solidFill>
                    <a:schemeClr val="bg1"/>
                  </a:solidFill>
                  <a:uFillTx/>
                  <a:latin typeface="方正苏新诗柳楷简体-yolan" panose="02000000000000000000" charset="-122"/>
                  <a:ea typeface="方正苏新诗柳楷简体-yolan" panose="02000000000000000000" charset="-122"/>
                </a:rPr>
                <a:t>Click enter title</a:t>
              </a:r>
              <a:endParaRPr lang="zh-CN" altLang="en-US" sz="1200" spc="300">
                <a:solidFill>
                  <a:schemeClr val="bg1"/>
                </a:solidFill>
                <a:uFillTx/>
                <a:latin typeface="方正苏新诗柳楷简体-yolan" panose="02000000000000000000" charset="-122"/>
                <a:ea typeface="方正苏新诗柳楷简体-yolan" panose="02000000000000000000" charset="-122"/>
              </a:endParaRPr>
            </a:p>
          </p:txBody>
        </p:sp>
      </p:grpSp>
      <p:pic>
        <p:nvPicPr>
          <p:cNvPr id="11" name="图片 10" descr="dfb9c533e5a1fe0fd9f7bd6588cdef7a"/>
          <p:cNvPicPr>
            <a:picLocks noChangeAspect="1"/>
          </p:cNvPicPr>
          <p:nvPr/>
        </p:nvPicPr>
        <p:blipFill>
          <a:blip r:embed="rId2"/>
          <a:stretch>
            <a:fillRect/>
          </a:stretch>
        </p:blipFill>
        <p:spPr>
          <a:xfrm flipH="1">
            <a:off x="-556260" y="4493895"/>
            <a:ext cx="3232785" cy="2282190"/>
          </a:xfrm>
          <a:prstGeom prst="rect">
            <a:avLst/>
          </a:prstGeom>
        </p:spPr>
      </p:pic>
      <p:sp>
        <p:nvSpPr>
          <p:cNvPr id="17410" name="文本占位符 17410"/>
          <p:cNvSpPr>
            <a:spLocks noGrp="1"/>
          </p:cNvSpPr>
          <p:nvPr>
            <p:ph idx="1"/>
          </p:nvPr>
        </p:nvSpPr>
        <p:spPr>
          <a:xfrm>
            <a:off x="2387600" y="1177925"/>
            <a:ext cx="7782560" cy="5163185"/>
          </a:xfrm>
        </p:spPr>
        <p:txBody>
          <a:bodyPr anchor="t">
            <a:noAutofit/>
          </a:bodyPr>
          <a:lstStyle/>
          <a:p>
            <a:pPr>
              <a:lnSpc>
                <a:spcPct val="120000"/>
              </a:lnSpc>
            </a:pPr>
            <a:r>
              <a:rPr lang="zh-CN" altLang="en-US" sz="2400" dirty="0">
                <a:solidFill>
                  <a:schemeClr val="accent6">
                    <a:lumMod val="75000"/>
                  </a:schemeClr>
                </a:solidFill>
                <a:latin typeface="方正古隶简体" panose="03000509000000000000" pitchFamily="65" charset="-122"/>
                <a:ea typeface="方正古隶简体" panose="03000509000000000000" pitchFamily="65" charset="-122"/>
                <a:sym typeface="Arial" panose="020B0604020202020204" charset="-76"/>
              </a:rPr>
              <a:t>《周礼》</a:t>
            </a:r>
            <a:endParaRPr lang="zh-CN" altLang="en-US" sz="2400" dirty="0">
              <a:solidFill>
                <a:schemeClr val="accent6">
                  <a:lumMod val="75000"/>
                </a:schemeClr>
              </a:solidFill>
              <a:latin typeface="方正古隶简体" panose="03000509000000000000" pitchFamily="65" charset="-122"/>
              <a:ea typeface="方正古隶简体" panose="03000509000000000000" pitchFamily="65" charset="-122"/>
              <a:sym typeface="Arial" panose="020B0604020202020204" charset="-76"/>
            </a:endParaRPr>
          </a:p>
          <a:p>
            <a:pPr marL="0" indent="0">
              <a:lnSpc>
                <a:spcPct val="120000"/>
              </a:lnSpc>
              <a:buNone/>
            </a:pPr>
            <a:endParaRPr lang="zh-CN" altLang="en-US" sz="2400" dirty="0">
              <a:solidFill>
                <a:schemeClr val="accent6">
                  <a:lumMod val="75000"/>
                </a:schemeClr>
              </a:solidFill>
              <a:latin typeface="方正古隶简体" panose="03000509000000000000" pitchFamily="65" charset="-122"/>
              <a:ea typeface="方正古隶简体" panose="03000509000000000000" pitchFamily="65" charset="-122"/>
              <a:sym typeface="Arial" panose="020B0604020202020204" charset="-76"/>
            </a:endParaRPr>
          </a:p>
          <a:p>
            <a:pPr>
              <a:lnSpc>
                <a:spcPct val="120000"/>
              </a:lnSpc>
            </a:pPr>
            <a:r>
              <a:rPr lang="zh-CN" altLang="en-US" sz="2400" dirty="0">
                <a:solidFill>
                  <a:schemeClr val="accent6">
                    <a:lumMod val="75000"/>
                  </a:schemeClr>
                </a:solidFill>
                <a:latin typeface="方正古隶简体" panose="03000509000000000000" pitchFamily="65" charset="-122"/>
                <a:ea typeface="方正古隶简体" panose="03000509000000000000" pitchFamily="65" charset="-122"/>
                <a:sym typeface="Arial" panose="020B0604020202020204" charset="-76"/>
              </a:rPr>
              <a:t>大史掌建邦之法典</a:t>
            </a:r>
            <a:endParaRPr lang="zh-CN" altLang="en-US" sz="2400" dirty="0">
              <a:solidFill>
                <a:schemeClr val="accent6">
                  <a:lumMod val="75000"/>
                </a:schemeClr>
              </a:solidFill>
              <a:latin typeface="方正古隶简体" panose="03000509000000000000" pitchFamily="65" charset="-122"/>
              <a:ea typeface="方正古隶简体" panose="03000509000000000000" pitchFamily="65" charset="-122"/>
              <a:sym typeface="Arial" panose="020B0604020202020204" charset="-76"/>
            </a:endParaRPr>
          </a:p>
          <a:p>
            <a:pPr>
              <a:lnSpc>
                <a:spcPct val="120000"/>
              </a:lnSpc>
            </a:pPr>
            <a:r>
              <a:rPr lang="zh-CN" altLang="en-US" sz="2400" dirty="0">
                <a:solidFill>
                  <a:schemeClr val="accent6">
                    <a:lumMod val="75000"/>
                  </a:schemeClr>
                </a:solidFill>
                <a:latin typeface="方正古隶简体" panose="03000509000000000000" pitchFamily="65" charset="-122"/>
                <a:ea typeface="方正古隶简体" panose="03000509000000000000" pitchFamily="65" charset="-122"/>
                <a:sym typeface="Arial" panose="020B0604020202020204" charset="-76"/>
              </a:rPr>
              <a:t>小史掌邦国之志</a:t>
            </a:r>
            <a:r>
              <a:rPr lang="en-US" altLang="zh-CN" sz="2400" dirty="0">
                <a:solidFill>
                  <a:schemeClr val="accent6">
                    <a:lumMod val="75000"/>
                  </a:schemeClr>
                </a:solidFill>
                <a:latin typeface="方正古隶简体" panose="03000509000000000000" pitchFamily="65" charset="-122"/>
                <a:ea typeface="方正古隶简体" panose="03000509000000000000" pitchFamily="65" charset="-122"/>
                <a:sym typeface="Arial" panose="020B0604020202020204" charset="-76"/>
              </a:rPr>
              <a:t>……</a:t>
            </a:r>
            <a:r>
              <a:rPr lang="zh-CN" altLang="en-US" sz="2400" dirty="0">
                <a:solidFill>
                  <a:schemeClr val="accent6">
                    <a:lumMod val="75000"/>
                  </a:schemeClr>
                </a:solidFill>
                <a:latin typeface="方正古隶简体" panose="03000509000000000000" pitchFamily="65" charset="-122"/>
                <a:ea typeface="方正古隶简体" panose="03000509000000000000" pitchFamily="65" charset="-122"/>
                <a:sym typeface="Arial" panose="020B0604020202020204" charset="-76"/>
              </a:rPr>
              <a:t>凡国事之用礼法者，掌其小事。</a:t>
            </a:r>
            <a:endParaRPr lang="zh-CN" altLang="en-US" sz="2400" dirty="0">
              <a:solidFill>
                <a:schemeClr val="accent6">
                  <a:lumMod val="75000"/>
                </a:schemeClr>
              </a:solidFill>
              <a:latin typeface="方正古隶简体" panose="03000509000000000000" pitchFamily="65" charset="-122"/>
              <a:ea typeface="方正古隶简体" panose="03000509000000000000" pitchFamily="65" charset="-122"/>
              <a:sym typeface="Arial" panose="020B0604020202020204" charset="-76"/>
            </a:endParaRPr>
          </a:p>
          <a:p>
            <a:pPr>
              <a:lnSpc>
                <a:spcPct val="120000"/>
              </a:lnSpc>
            </a:pPr>
            <a:endParaRPr lang="zh-CN" altLang="en-US" sz="2400" dirty="0">
              <a:solidFill>
                <a:schemeClr val="accent6">
                  <a:lumMod val="75000"/>
                </a:schemeClr>
              </a:solidFill>
              <a:latin typeface="方正古隶简体" panose="03000509000000000000" pitchFamily="65" charset="-122"/>
              <a:ea typeface="方正古隶简体" panose="03000509000000000000" pitchFamily="65" charset="-122"/>
              <a:sym typeface="Arial" panose="020B0604020202020204" charset="-76"/>
            </a:endParaRPr>
          </a:p>
          <a:p>
            <a:pPr>
              <a:lnSpc>
                <a:spcPct val="120000"/>
              </a:lnSpc>
            </a:pPr>
            <a:r>
              <a:rPr lang="zh-CN" altLang="en-US" sz="2400" dirty="0">
                <a:solidFill>
                  <a:schemeClr val="accent6">
                    <a:lumMod val="75000"/>
                  </a:schemeClr>
                </a:solidFill>
                <a:latin typeface="方正古隶简体" panose="03000509000000000000" pitchFamily="65" charset="-122"/>
                <a:ea typeface="方正古隶简体" panose="03000509000000000000" pitchFamily="65" charset="-122"/>
                <a:sym typeface="Arial" panose="020B0604020202020204" charset="-76"/>
              </a:rPr>
              <a:t>内史掌王之爵禄废置，生杀予夺等。</a:t>
            </a:r>
            <a:endParaRPr lang="zh-CN" altLang="en-US" sz="2400" dirty="0">
              <a:solidFill>
                <a:schemeClr val="accent6">
                  <a:lumMod val="75000"/>
                </a:schemeClr>
              </a:solidFill>
              <a:latin typeface="方正古隶简体" panose="03000509000000000000" pitchFamily="65" charset="-122"/>
              <a:ea typeface="方正古隶简体" panose="03000509000000000000" pitchFamily="65" charset="-122"/>
              <a:sym typeface="Arial" panose="020B0604020202020204" charset="-76"/>
            </a:endParaRPr>
          </a:p>
          <a:p>
            <a:pPr>
              <a:lnSpc>
                <a:spcPct val="120000"/>
              </a:lnSpc>
            </a:pPr>
            <a:r>
              <a:rPr lang="zh-CN" altLang="en-US" sz="2400" dirty="0">
                <a:solidFill>
                  <a:schemeClr val="accent6">
                    <a:lumMod val="75000"/>
                  </a:schemeClr>
                </a:solidFill>
                <a:latin typeface="方正古隶简体" panose="03000509000000000000" pitchFamily="65" charset="-122"/>
                <a:ea typeface="方正古隶简体" panose="03000509000000000000" pitchFamily="65" charset="-122"/>
                <a:sym typeface="Arial" panose="020B0604020202020204" charset="-76"/>
              </a:rPr>
              <a:t>外史掌书外令，掌四方之志。</a:t>
            </a:r>
            <a:endParaRPr lang="zh-CN" altLang="en-US" sz="2400" dirty="0">
              <a:solidFill>
                <a:schemeClr val="accent6">
                  <a:lumMod val="75000"/>
                </a:schemeClr>
              </a:solidFill>
              <a:latin typeface="方正古隶简体" panose="03000509000000000000" pitchFamily="65" charset="-122"/>
              <a:ea typeface="方正古隶简体" panose="03000509000000000000" pitchFamily="65" charset="-122"/>
              <a:sym typeface="Arial" panose="020B0604020202020204" charset="-76"/>
            </a:endParaRPr>
          </a:p>
          <a:p>
            <a:pPr>
              <a:lnSpc>
                <a:spcPct val="120000"/>
              </a:lnSpc>
            </a:pPr>
            <a:endParaRPr lang="zh-CN" altLang="en-US" sz="2400" dirty="0">
              <a:solidFill>
                <a:schemeClr val="accent6">
                  <a:lumMod val="75000"/>
                </a:schemeClr>
              </a:solidFill>
              <a:latin typeface="方正古隶简体" panose="03000509000000000000" pitchFamily="65" charset="-122"/>
              <a:ea typeface="方正古隶简体" panose="03000509000000000000" pitchFamily="65" charset="-122"/>
              <a:sym typeface="Arial" panose="020B0604020202020204" charset="-76"/>
            </a:endParaRPr>
          </a:p>
          <a:p>
            <a:pPr>
              <a:lnSpc>
                <a:spcPct val="120000"/>
              </a:lnSpc>
            </a:pPr>
            <a:r>
              <a:rPr lang="zh-CN" altLang="en-US" sz="2400" dirty="0">
                <a:solidFill>
                  <a:schemeClr val="accent6">
                    <a:lumMod val="75000"/>
                  </a:schemeClr>
                </a:solidFill>
                <a:latin typeface="方正古隶简体" panose="03000509000000000000" pitchFamily="65" charset="-122"/>
                <a:ea typeface="方正古隶简体" panose="03000509000000000000" pitchFamily="65" charset="-122"/>
                <a:sym typeface="Arial" panose="020B0604020202020204" charset="-76"/>
              </a:rPr>
              <a:t>御史掌邦国都鄙及万民之治令</a:t>
            </a:r>
            <a:endParaRPr lang="zh-CN" altLang="en-US" sz="2400" dirty="0">
              <a:solidFill>
                <a:schemeClr val="accent6">
                  <a:lumMod val="75000"/>
                </a:schemeClr>
              </a:solidFill>
              <a:latin typeface="方正古隶简体" panose="03000509000000000000" pitchFamily="65" charset="-122"/>
              <a:ea typeface="方正古隶简体" panose="03000509000000000000" pitchFamily="65" charset="-122"/>
              <a:sym typeface="Arial" panose="020B0604020202020204" charset="-76"/>
            </a:endParaRPr>
          </a:p>
        </p:txBody>
      </p:sp>
      <p:sp>
        <p:nvSpPr>
          <p:cNvPr id="25" name="TextBox 24"/>
          <p:cNvSpPr txBox="1"/>
          <p:nvPr/>
        </p:nvSpPr>
        <p:spPr>
          <a:xfrm>
            <a:off x="795020" y="403225"/>
            <a:ext cx="5043805" cy="645160"/>
          </a:xfrm>
          <a:prstGeom prst="rect">
            <a:avLst/>
          </a:prstGeom>
          <a:noFill/>
        </p:spPr>
        <p:txBody>
          <a:bodyPr wrap="square" rtlCol="0">
            <a:spAutoFit/>
          </a:bodyPr>
          <a:lstStyle/>
          <a:p>
            <a:pPr algn="l"/>
            <a:r>
              <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rPr>
              <a:t>左史记言，右史记事</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endParaRPr>
          </a:p>
        </p:txBody>
      </p:sp>
      <p:pic>
        <p:nvPicPr>
          <p:cNvPr id="31"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5991225" y="294005"/>
            <a:ext cx="1529715" cy="96012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吏"/>
          <p:cNvPicPr>
            <a:picLocks noChangeAspect="1"/>
          </p:cNvPicPr>
          <p:nvPr/>
        </p:nvPicPr>
        <p:blipFill>
          <a:blip r:embed="rId4"/>
          <a:stretch>
            <a:fillRect/>
          </a:stretch>
        </p:blipFill>
        <p:spPr>
          <a:xfrm>
            <a:off x="10347960" y="1628775"/>
            <a:ext cx="824865" cy="1172210"/>
          </a:xfrm>
          <a:prstGeom prst="rect">
            <a:avLst/>
          </a:prstGeom>
        </p:spPr>
      </p:pic>
      <p:pic>
        <p:nvPicPr>
          <p:cNvPr id="7" name="内容占位符 3"/>
          <p:cNvPicPr>
            <a:picLocks noGrp="1" noChangeAspect="1"/>
          </p:cNvPicPr>
          <p:nvPr/>
        </p:nvPicPr>
        <p:blipFill>
          <a:blip r:embed="rId5">
            <a:extLst>
              <a:ext uri="{28A0092B-C50C-407E-A947-70E740481C1C}">
                <a14:useLocalDpi xmlns:a14="http://schemas.microsoft.com/office/drawing/2010/main" val="0"/>
              </a:ext>
            </a:extLst>
          </a:blip>
          <a:stretch>
            <a:fillRect/>
          </a:stretch>
        </p:blipFill>
        <p:spPr>
          <a:xfrm>
            <a:off x="8097952" y="1670618"/>
            <a:ext cx="774700" cy="11303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wd">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par>
                                <p:cTn id="12" presetID="2" presetClass="entr" presetSubtype="8"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additive="base">
                                        <p:cTn id="14" dur="1000" fill="hold"/>
                                        <p:tgtEl>
                                          <p:spTgt spid="31"/>
                                        </p:tgtEl>
                                        <p:attrNameLst>
                                          <p:attrName>ppt_x</p:attrName>
                                        </p:attrNameLst>
                                      </p:cBhvr>
                                      <p:tavLst>
                                        <p:tav tm="0">
                                          <p:val>
                                            <p:strVal val="0-#ppt_w/2"/>
                                          </p:val>
                                        </p:tav>
                                        <p:tav tm="100000">
                                          <p:val>
                                            <p:strVal val="#ppt_x"/>
                                          </p:val>
                                        </p:tav>
                                      </p:tavLst>
                                    </p:anim>
                                    <p:anim calcmode="lin" valueType="num">
                                      <p:cBhvr additive="base">
                                        <p:cTn id="15" dur="1000" fill="hold"/>
                                        <p:tgtEl>
                                          <p:spTgt spid="31"/>
                                        </p:tgtEl>
                                        <p:attrNameLst>
                                          <p:attrName>ppt_y</p:attrName>
                                        </p:attrNameLst>
                                      </p:cBhvr>
                                      <p:tavLst>
                                        <p:tav tm="0">
                                          <p:val>
                                            <p:strVal val="#ppt_y"/>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7410">
                                            <p:txEl>
                                              <p:pRg st="0" end="0"/>
                                            </p:txEl>
                                          </p:spTgt>
                                        </p:tgtEl>
                                        <p:attrNameLst>
                                          <p:attrName>style.visibility</p:attrName>
                                        </p:attrNameLst>
                                      </p:cBhvr>
                                      <p:to>
                                        <p:strVal val="visible"/>
                                      </p:to>
                                    </p:set>
                                    <p:animEffect transition="in" filter="fade">
                                      <p:cBhvr>
                                        <p:cTn id="18" dur="1000"/>
                                        <p:tgtEl>
                                          <p:spTgt spid="17410">
                                            <p:txEl>
                                              <p:pRg st="0" end="0"/>
                                            </p:txEl>
                                          </p:spTgt>
                                        </p:tgtEl>
                                      </p:cBhvr>
                                    </p:animEffect>
                                    <p:anim calcmode="lin" valueType="num">
                                      <p:cBhvr>
                                        <p:cTn id="19" dur="1000" fill="hold"/>
                                        <p:tgtEl>
                                          <p:spTgt spid="17410">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7410">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7410">
                                            <p:txEl>
                                              <p:pRg st="2" end="2"/>
                                            </p:txEl>
                                          </p:spTgt>
                                        </p:tgtEl>
                                        <p:attrNameLst>
                                          <p:attrName>style.visibility</p:attrName>
                                        </p:attrNameLst>
                                      </p:cBhvr>
                                      <p:to>
                                        <p:strVal val="visible"/>
                                      </p:to>
                                    </p:set>
                                    <p:animEffect transition="in" filter="fade">
                                      <p:cBhvr>
                                        <p:cTn id="23" dur="1000"/>
                                        <p:tgtEl>
                                          <p:spTgt spid="17410">
                                            <p:txEl>
                                              <p:pRg st="2" end="2"/>
                                            </p:txEl>
                                          </p:spTgt>
                                        </p:tgtEl>
                                      </p:cBhvr>
                                    </p:animEffect>
                                    <p:anim calcmode="lin" valueType="num">
                                      <p:cBhvr>
                                        <p:cTn id="24" dur="1000" fill="hold"/>
                                        <p:tgtEl>
                                          <p:spTgt spid="17410">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7410">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7410">
                                            <p:txEl>
                                              <p:pRg st="3" end="3"/>
                                            </p:txEl>
                                          </p:spTgt>
                                        </p:tgtEl>
                                        <p:attrNameLst>
                                          <p:attrName>style.visibility</p:attrName>
                                        </p:attrNameLst>
                                      </p:cBhvr>
                                      <p:to>
                                        <p:strVal val="visible"/>
                                      </p:to>
                                    </p:set>
                                    <p:animEffect transition="in" filter="fade">
                                      <p:cBhvr>
                                        <p:cTn id="28" dur="1000"/>
                                        <p:tgtEl>
                                          <p:spTgt spid="17410">
                                            <p:txEl>
                                              <p:pRg st="3" end="3"/>
                                            </p:txEl>
                                          </p:spTgt>
                                        </p:tgtEl>
                                      </p:cBhvr>
                                    </p:animEffect>
                                    <p:anim calcmode="lin" valueType="num">
                                      <p:cBhvr>
                                        <p:cTn id="29" dur="1000" fill="hold"/>
                                        <p:tgtEl>
                                          <p:spTgt spid="17410">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410">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7410">
                                            <p:txEl>
                                              <p:pRg st="5" end="5"/>
                                            </p:txEl>
                                          </p:spTgt>
                                        </p:tgtEl>
                                        <p:attrNameLst>
                                          <p:attrName>style.visibility</p:attrName>
                                        </p:attrNameLst>
                                      </p:cBhvr>
                                      <p:to>
                                        <p:strVal val="visible"/>
                                      </p:to>
                                    </p:set>
                                    <p:animEffect transition="in" filter="fade">
                                      <p:cBhvr>
                                        <p:cTn id="33" dur="1000"/>
                                        <p:tgtEl>
                                          <p:spTgt spid="17410">
                                            <p:txEl>
                                              <p:pRg st="5" end="5"/>
                                            </p:txEl>
                                          </p:spTgt>
                                        </p:tgtEl>
                                      </p:cBhvr>
                                    </p:animEffect>
                                    <p:anim calcmode="lin" valueType="num">
                                      <p:cBhvr>
                                        <p:cTn id="34" dur="1000" fill="hold"/>
                                        <p:tgtEl>
                                          <p:spTgt spid="17410">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17410">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7410">
                                            <p:txEl>
                                              <p:pRg st="6" end="6"/>
                                            </p:txEl>
                                          </p:spTgt>
                                        </p:tgtEl>
                                        <p:attrNameLst>
                                          <p:attrName>style.visibility</p:attrName>
                                        </p:attrNameLst>
                                      </p:cBhvr>
                                      <p:to>
                                        <p:strVal val="visible"/>
                                      </p:to>
                                    </p:set>
                                    <p:animEffect transition="in" filter="fade">
                                      <p:cBhvr>
                                        <p:cTn id="38" dur="1000"/>
                                        <p:tgtEl>
                                          <p:spTgt spid="17410">
                                            <p:txEl>
                                              <p:pRg st="6" end="6"/>
                                            </p:txEl>
                                          </p:spTgt>
                                        </p:tgtEl>
                                      </p:cBhvr>
                                    </p:animEffect>
                                    <p:anim calcmode="lin" valueType="num">
                                      <p:cBhvr>
                                        <p:cTn id="39" dur="1000" fill="hold"/>
                                        <p:tgtEl>
                                          <p:spTgt spid="17410">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17410">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7410">
                                            <p:txEl>
                                              <p:pRg st="8" end="8"/>
                                            </p:txEl>
                                          </p:spTgt>
                                        </p:tgtEl>
                                        <p:attrNameLst>
                                          <p:attrName>style.visibility</p:attrName>
                                        </p:attrNameLst>
                                      </p:cBhvr>
                                      <p:to>
                                        <p:strVal val="visible"/>
                                      </p:to>
                                    </p:set>
                                    <p:animEffect transition="in" filter="fade">
                                      <p:cBhvr>
                                        <p:cTn id="43" dur="1000"/>
                                        <p:tgtEl>
                                          <p:spTgt spid="17410">
                                            <p:txEl>
                                              <p:pRg st="8" end="8"/>
                                            </p:txEl>
                                          </p:spTgt>
                                        </p:tgtEl>
                                      </p:cBhvr>
                                    </p:animEffect>
                                    <p:anim calcmode="lin" valueType="num">
                                      <p:cBhvr>
                                        <p:cTn id="44" dur="1000" fill="hold"/>
                                        <p:tgtEl>
                                          <p:spTgt spid="17410">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17410">
                                            <p:txEl>
                                              <p:pRg st="8" end="8"/>
                                            </p:txEl>
                                          </p:spTgt>
                                        </p:tgtEl>
                                        <p:attrNameLst>
                                          <p:attrName>ppt_y</p:attrName>
                                        </p:attrNameLst>
                                      </p:cBhvr>
                                      <p:tavLst>
                                        <p:tav tm="0">
                                          <p:val>
                                            <p:strVal val="#ppt_y+.1"/>
                                          </p:val>
                                        </p:tav>
                                        <p:tav tm="100000">
                                          <p:val>
                                            <p:strVal val="#ppt_y"/>
                                          </p:val>
                                        </p:tav>
                                      </p:tavLst>
                                    </p:anim>
                                  </p:childTnLst>
                                </p:cTn>
                              </p:par>
                              <p:par>
                                <p:cTn id="46" presetID="12" presetClass="entr" presetSubtype="4"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1000"/>
                                        <p:tgtEl>
                                          <p:spTgt spid="7"/>
                                        </p:tgtEl>
                                        <p:attrNameLst>
                                          <p:attrName>ppt_y</p:attrName>
                                        </p:attrNameLst>
                                      </p:cBhvr>
                                      <p:tavLst>
                                        <p:tav tm="0">
                                          <p:val>
                                            <p:strVal val="#ppt_y+#ppt_h*1.125000"/>
                                          </p:val>
                                        </p:tav>
                                        <p:tav tm="100000">
                                          <p:val>
                                            <p:strVal val="#ppt_y"/>
                                          </p:val>
                                        </p:tav>
                                      </p:tavLst>
                                    </p:anim>
                                    <p:animEffect transition="in" filter="wipe(up)">
                                      <p:cBhvr>
                                        <p:cTn id="4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淘宝店chenying0907 31"/>
          <p:cNvPicPr>
            <a:picLocks noChangeAspect="1"/>
          </p:cNvPicPr>
          <p:nvPr/>
        </p:nvPicPr>
        <p:blipFill>
          <a:blip r:embed="rId1"/>
          <a:stretch>
            <a:fillRect/>
          </a:stretch>
        </p:blipFill>
        <p:spPr>
          <a:xfrm rot="7673386" flipH="1" flipV="1">
            <a:off x="7602364" y="206267"/>
            <a:ext cx="2801815" cy="3626711"/>
          </a:xfrm>
          <a:prstGeom prst="rect">
            <a:avLst/>
          </a:prstGeom>
        </p:spPr>
      </p:pic>
      <p:grpSp>
        <p:nvGrpSpPr>
          <p:cNvPr id="2" name="淘宝店chenying0907 1"/>
          <p:cNvGrpSpPr/>
          <p:nvPr/>
        </p:nvGrpSpPr>
        <p:grpSpPr>
          <a:xfrm>
            <a:off x="-13774" y="2783679"/>
            <a:ext cx="12219547" cy="4074321"/>
            <a:chOff x="-13774" y="2783679"/>
            <a:chExt cx="12219547" cy="4568523"/>
          </a:xfrm>
        </p:grpSpPr>
        <p:sp>
          <p:nvSpPr>
            <p:cNvPr id="16" name="淘宝店chenying0907 15"/>
            <p:cNvSpPr/>
            <p:nvPr/>
          </p:nvSpPr>
          <p:spPr>
            <a:xfrm rot="5400000">
              <a:off x="3842770" y="-1059089"/>
              <a:ext cx="4520235" cy="12205771"/>
            </a:xfrm>
            <a:custGeom>
              <a:avLst/>
              <a:gdLst>
                <a:gd name="connsiteX0" fmla="*/ 0 w 4353502"/>
                <a:gd name="connsiteY0" fmla="*/ 0 h 12205771"/>
                <a:gd name="connsiteX1" fmla="*/ 4353502 w 4353502"/>
                <a:gd name="connsiteY1" fmla="*/ 0 h 12205771"/>
                <a:gd name="connsiteX2" fmla="*/ 4353502 w 4353502"/>
                <a:gd name="connsiteY2" fmla="*/ 12205771 h 12205771"/>
                <a:gd name="connsiteX3" fmla="*/ 0 w 4353502"/>
                <a:gd name="connsiteY3" fmla="*/ 12205771 h 12205771"/>
                <a:gd name="connsiteX4" fmla="*/ 0 w 4353502"/>
                <a:gd name="connsiteY4" fmla="*/ 0 h 12205771"/>
                <a:gd name="connsiteX0-1" fmla="*/ 215743 w 4569245"/>
                <a:gd name="connsiteY0-2" fmla="*/ 0 h 12205771"/>
                <a:gd name="connsiteX1-3" fmla="*/ 4569245 w 4569245"/>
                <a:gd name="connsiteY1-4" fmla="*/ 0 h 12205771"/>
                <a:gd name="connsiteX2-5" fmla="*/ 4569245 w 4569245"/>
                <a:gd name="connsiteY2-6" fmla="*/ 12205771 h 12205771"/>
                <a:gd name="connsiteX3-7" fmla="*/ 215743 w 4569245"/>
                <a:gd name="connsiteY3-8" fmla="*/ 12205771 h 12205771"/>
                <a:gd name="connsiteX4-9" fmla="*/ 215743 w 4569245"/>
                <a:gd name="connsiteY4-10" fmla="*/ 0 h 12205771"/>
                <a:gd name="connsiteX0-11" fmla="*/ 166733 w 4520235"/>
                <a:gd name="connsiteY0-12" fmla="*/ 0 h 12205771"/>
                <a:gd name="connsiteX1-13" fmla="*/ 4520235 w 4520235"/>
                <a:gd name="connsiteY1-14" fmla="*/ 0 h 12205771"/>
                <a:gd name="connsiteX2-15" fmla="*/ 4520235 w 4520235"/>
                <a:gd name="connsiteY2-16" fmla="*/ 12205771 h 12205771"/>
                <a:gd name="connsiteX3-17" fmla="*/ 166733 w 4520235"/>
                <a:gd name="connsiteY3-18" fmla="*/ 12205771 h 12205771"/>
                <a:gd name="connsiteX4-19" fmla="*/ 166733 w 4520235"/>
                <a:gd name="connsiteY4-20" fmla="*/ 0 h 122057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0235" h="12205771">
                  <a:moveTo>
                    <a:pt x="166733" y="0"/>
                  </a:moveTo>
                  <a:lnTo>
                    <a:pt x="4520235" y="0"/>
                  </a:lnTo>
                  <a:lnTo>
                    <a:pt x="4520235" y="12205771"/>
                  </a:lnTo>
                  <a:lnTo>
                    <a:pt x="166733" y="12205771"/>
                  </a:lnTo>
                  <a:cubicBezTo>
                    <a:pt x="-318690" y="9209626"/>
                    <a:pt x="437666" y="4136323"/>
                    <a:pt x="166733" y="0"/>
                  </a:cubicBezTo>
                  <a:close/>
                </a:path>
              </a:pathLst>
            </a:cu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淘宝店chenying0907 16"/>
            <p:cNvSpPr/>
            <p:nvPr/>
          </p:nvSpPr>
          <p:spPr>
            <a:xfrm rot="5400000">
              <a:off x="3819833" y="-1019965"/>
              <a:ext cx="4538560" cy="12205774"/>
            </a:xfrm>
            <a:custGeom>
              <a:avLst/>
              <a:gdLst>
                <a:gd name="connsiteX0" fmla="*/ 0 w 4353502"/>
                <a:gd name="connsiteY0" fmla="*/ 0 h 12205771"/>
                <a:gd name="connsiteX1" fmla="*/ 4353502 w 4353502"/>
                <a:gd name="connsiteY1" fmla="*/ 0 h 12205771"/>
                <a:gd name="connsiteX2" fmla="*/ 4353502 w 4353502"/>
                <a:gd name="connsiteY2" fmla="*/ 12205771 h 12205771"/>
                <a:gd name="connsiteX3" fmla="*/ 0 w 4353502"/>
                <a:gd name="connsiteY3" fmla="*/ 12205771 h 12205771"/>
                <a:gd name="connsiteX4" fmla="*/ 0 w 4353502"/>
                <a:gd name="connsiteY4" fmla="*/ 0 h 12205771"/>
                <a:gd name="connsiteX0-1" fmla="*/ 210724 w 4564226"/>
                <a:gd name="connsiteY0-2" fmla="*/ 0 h 12205771"/>
                <a:gd name="connsiteX1-3" fmla="*/ 4564226 w 4564226"/>
                <a:gd name="connsiteY1-4" fmla="*/ 0 h 12205771"/>
                <a:gd name="connsiteX2-5" fmla="*/ 4564226 w 4564226"/>
                <a:gd name="connsiteY2-6" fmla="*/ 12205771 h 12205771"/>
                <a:gd name="connsiteX3-7" fmla="*/ 210724 w 4564226"/>
                <a:gd name="connsiteY3-8" fmla="*/ 12205771 h 12205771"/>
                <a:gd name="connsiteX4-9" fmla="*/ 210724 w 4564226"/>
                <a:gd name="connsiteY4-10" fmla="*/ 0 h 12205771"/>
                <a:gd name="connsiteX0-11" fmla="*/ 265915 w 4619417"/>
                <a:gd name="connsiteY0-12" fmla="*/ 0 h 12205771"/>
                <a:gd name="connsiteX1-13" fmla="*/ 4619417 w 4619417"/>
                <a:gd name="connsiteY1-14" fmla="*/ 0 h 12205771"/>
                <a:gd name="connsiteX2-15" fmla="*/ 4619417 w 4619417"/>
                <a:gd name="connsiteY2-16" fmla="*/ 12205771 h 12205771"/>
                <a:gd name="connsiteX3-17" fmla="*/ 265915 w 4619417"/>
                <a:gd name="connsiteY3-18" fmla="*/ 12205771 h 12205771"/>
                <a:gd name="connsiteX4-19" fmla="*/ 265915 w 4619417"/>
                <a:gd name="connsiteY4-20" fmla="*/ 0 h 12205771"/>
                <a:gd name="connsiteX0-21" fmla="*/ 215021 w 4568523"/>
                <a:gd name="connsiteY0-22" fmla="*/ 0 h 12205771"/>
                <a:gd name="connsiteX1-23" fmla="*/ 4568523 w 4568523"/>
                <a:gd name="connsiteY1-24" fmla="*/ 0 h 12205771"/>
                <a:gd name="connsiteX2-25" fmla="*/ 4568523 w 4568523"/>
                <a:gd name="connsiteY2-26" fmla="*/ 12205771 h 12205771"/>
                <a:gd name="connsiteX3-27" fmla="*/ 215021 w 4568523"/>
                <a:gd name="connsiteY3-28" fmla="*/ 12205771 h 12205771"/>
                <a:gd name="connsiteX4-29" fmla="*/ 215021 w 4568523"/>
                <a:gd name="connsiteY4-30" fmla="*/ 0 h 12205771"/>
                <a:gd name="connsiteX0-31" fmla="*/ 226135 w 4579637"/>
                <a:gd name="connsiteY0-32" fmla="*/ 0 h 12205771"/>
                <a:gd name="connsiteX1-33" fmla="*/ 4579637 w 4579637"/>
                <a:gd name="connsiteY1-34" fmla="*/ 0 h 12205771"/>
                <a:gd name="connsiteX2-35" fmla="*/ 4579637 w 4579637"/>
                <a:gd name="connsiteY2-36" fmla="*/ 12205771 h 12205771"/>
                <a:gd name="connsiteX3-37" fmla="*/ 226135 w 4579637"/>
                <a:gd name="connsiteY3-38" fmla="*/ 12205771 h 12205771"/>
                <a:gd name="connsiteX4-39" fmla="*/ 226135 w 4579637"/>
                <a:gd name="connsiteY4-40" fmla="*/ 0 h 12205771"/>
                <a:gd name="connsiteX0-41" fmla="*/ 208020 w 4584100"/>
                <a:gd name="connsiteY0-42" fmla="*/ 0 h 12205771"/>
                <a:gd name="connsiteX1-43" fmla="*/ 4584100 w 4584100"/>
                <a:gd name="connsiteY1-44" fmla="*/ 0 h 12205771"/>
                <a:gd name="connsiteX2-45" fmla="*/ 4584100 w 4584100"/>
                <a:gd name="connsiteY2-46" fmla="*/ 12205771 h 12205771"/>
                <a:gd name="connsiteX3-47" fmla="*/ 230598 w 4584100"/>
                <a:gd name="connsiteY3-48" fmla="*/ 12205771 h 12205771"/>
                <a:gd name="connsiteX4-49" fmla="*/ 208020 w 4584100"/>
                <a:gd name="connsiteY4-50" fmla="*/ 0 h 12205771"/>
                <a:gd name="connsiteX0-51" fmla="*/ 226134 w 4602214"/>
                <a:gd name="connsiteY0-52" fmla="*/ 0 h 12205774"/>
                <a:gd name="connsiteX1-53" fmla="*/ 4602214 w 4602214"/>
                <a:gd name="connsiteY1-54" fmla="*/ 0 h 12205774"/>
                <a:gd name="connsiteX2-55" fmla="*/ 4602214 w 4602214"/>
                <a:gd name="connsiteY2-56" fmla="*/ 12205771 h 12205774"/>
                <a:gd name="connsiteX3-57" fmla="*/ 226135 w 4602214"/>
                <a:gd name="connsiteY3-58" fmla="*/ 12205774 h 12205774"/>
                <a:gd name="connsiteX4-59" fmla="*/ 226134 w 4602214"/>
                <a:gd name="connsiteY4-60" fmla="*/ 0 h 12205774"/>
                <a:gd name="connsiteX0-61" fmla="*/ 186867 w 4562947"/>
                <a:gd name="connsiteY0-62" fmla="*/ 0 h 12205774"/>
                <a:gd name="connsiteX1-63" fmla="*/ 4562947 w 4562947"/>
                <a:gd name="connsiteY1-64" fmla="*/ 0 h 12205774"/>
                <a:gd name="connsiteX2-65" fmla="*/ 4562947 w 4562947"/>
                <a:gd name="connsiteY2-66" fmla="*/ 12205771 h 12205774"/>
                <a:gd name="connsiteX3-67" fmla="*/ 186868 w 4562947"/>
                <a:gd name="connsiteY3-68" fmla="*/ 12205774 h 12205774"/>
                <a:gd name="connsiteX4-69" fmla="*/ 186867 w 4562947"/>
                <a:gd name="connsiteY4-70" fmla="*/ 0 h 12205774"/>
                <a:gd name="connsiteX0-71" fmla="*/ 143093 w 4519173"/>
                <a:gd name="connsiteY0-72" fmla="*/ 0 h 12205774"/>
                <a:gd name="connsiteX1-73" fmla="*/ 4519173 w 4519173"/>
                <a:gd name="connsiteY1-74" fmla="*/ 0 h 12205774"/>
                <a:gd name="connsiteX2-75" fmla="*/ 4519173 w 4519173"/>
                <a:gd name="connsiteY2-76" fmla="*/ 12205771 h 12205774"/>
                <a:gd name="connsiteX3-77" fmla="*/ 143094 w 4519173"/>
                <a:gd name="connsiteY3-78" fmla="*/ 12205774 h 12205774"/>
                <a:gd name="connsiteX4-79" fmla="*/ 143093 w 4519173"/>
                <a:gd name="connsiteY4-80" fmla="*/ 0 h 12205774"/>
                <a:gd name="connsiteX0-81" fmla="*/ 162480 w 4538560"/>
                <a:gd name="connsiteY0-82" fmla="*/ 0 h 12205774"/>
                <a:gd name="connsiteX1-83" fmla="*/ 4538560 w 4538560"/>
                <a:gd name="connsiteY1-84" fmla="*/ 0 h 12205774"/>
                <a:gd name="connsiteX2-85" fmla="*/ 4538560 w 4538560"/>
                <a:gd name="connsiteY2-86" fmla="*/ 12205771 h 12205774"/>
                <a:gd name="connsiteX3-87" fmla="*/ 162481 w 4538560"/>
                <a:gd name="connsiteY3-88" fmla="*/ 12205774 h 12205774"/>
                <a:gd name="connsiteX4-89" fmla="*/ 162480 w 4538560"/>
                <a:gd name="connsiteY4-90" fmla="*/ 0 h 122057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38560" h="12205774">
                  <a:moveTo>
                    <a:pt x="162480" y="0"/>
                  </a:moveTo>
                  <a:lnTo>
                    <a:pt x="4538560" y="0"/>
                  </a:lnTo>
                  <a:lnTo>
                    <a:pt x="4538560" y="12205771"/>
                  </a:lnTo>
                  <a:lnTo>
                    <a:pt x="162481" y="12205774"/>
                  </a:lnTo>
                  <a:cubicBezTo>
                    <a:pt x="-289073" y="9175763"/>
                    <a:pt x="365680" y="4034724"/>
                    <a:pt x="162480" y="0"/>
                  </a:cubicBezTo>
                  <a:close/>
                </a:path>
              </a:pathLst>
            </a:custGeom>
            <a:blipFill>
              <a:blip r:embed="rId2">
                <a:alphaModFix amt="26000"/>
                <a:extLst>
                  <a:ext uri="{BEBA8EAE-BF5A-486C-A8C5-ECC9F3942E4B}">
                    <a14:imgProps xmlns:a14="http://schemas.microsoft.com/office/drawing/2010/main">
                      <a14:imgLayer r:embed="rId3">
                        <a14:imgEffect>
                          <a14:brightnessContrast bright="18000"/>
                        </a14:imgEffect>
                        <a14:imgEffect>
                          <a14:colorTemperature colorTemp="5591"/>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淘宝店chenying0907 19"/>
          <p:cNvSpPr/>
          <p:nvPr/>
        </p:nvSpPr>
        <p:spPr>
          <a:xfrm>
            <a:off x="468125" y="3144183"/>
            <a:ext cx="4754880" cy="1938020"/>
          </a:xfrm>
          <a:prstGeom prst="rect">
            <a:avLst/>
          </a:prstGeom>
        </p:spPr>
        <p:txBody>
          <a:bodyPr vert="horz" wrap="square">
            <a:spAutoFit/>
          </a:bodyPr>
          <a:lstStyle/>
          <a:p>
            <a:pPr algn="l" fontAlgn="auto">
              <a:lnSpc>
                <a:spcPct val="150000"/>
              </a:lnSpc>
            </a:pPr>
            <a:r>
              <a:rPr lang="zh-CN" altLang="en-US" sz="2000" dirty="0">
                <a:solidFill>
                  <a:schemeClr val="accent1"/>
                </a:solidFill>
                <a:effectLst>
                  <a:outerShdw blurRad="38100" dist="25400" dir="5400000" algn="ctr" rotWithShape="0">
                    <a:srgbClr val="6E747A">
                      <a:alpha val="43000"/>
                    </a:srgbClr>
                  </a:outerShdw>
                </a:effectLst>
                <a:latin typeface="方正古隶简体" panose="03000509000000000000" pitchFamily="65" charset="-122"/>
                <a:ea typeface="方正古隶简体" panose="03000509000000000000" pitchFamily="65" charset="-122"/>
              </a:rPr>
              <a:t>以“天视自我民视，天听自我民听”的</a:t>
            </a:r>
            <a:endParaRPr lang="zh-CN" altLang="en-US" sz="2000" dirty="0">
              <a:solidFill>
                <a:schemeClr val="accent1"/>
              </a:solidFill>
              <a:effectLst>
                <a:outerShdw blurRad="38100" dist="25400" dir="5400000" algn="ctr" rotWithShape="0">
                  <a:srgbClr val="6E747A">
                    <a:alpha val="43000"/>
                  </a:srgbClr>
                </a:outerShdw>
              </a:effectLst>
              <a:latin typeface="方正古隶简体" panose="03000509000000000000" pitchFamily="65" charset="-122"/>
              <a:ea typeface="方正古隶简体" panose="03000509000000000000" pitchFamily="65" charset="-122"/>
            </a:endParaRPr>
          </a:p>
          <a:p>
            <a:pPr algn="l" fontAlgn="auto">
              <a:lnSpc>
                <a:spcPct val="150000"/>
              </a:lnSpc>
            </a:pPr>
            <a:r>
              <a:rPr lang="zh-CN" altLang="en-US" sz="2000" dirty="0">
                <a:solidFill>
                  <a:schemeClr val="accent1"/>
                </a:solidFill>
                <a:effectLst>
                  <a:outerShdw blurRad="38100" dist="25400" dir="5400000" algn="ctr" rotWithShape="0">
                    <a:srgbClr val="6E747A">
                      <a:alpha val="43000"/>
                    </a:srgbClr>
                  </a:outerShdw>
                </a:effectLst>
                <a:latin typeface="方正古隶简体" panose="03000509000000000000" pitchFamily="65" charset="-122"/>
                <a:ea typeface="方正古隶简体" panose="03000509000000000000" pitchFamily="65" charset="-122"/>
              </a:rPr>
              <a:t>原则，汇聚和整理采风得来的信息，使</a:t>
            </a:r>
            <a:endParaRPr lang="zh-CN" altLang="en-US" sz="2000" dirty="0">
              <a:solidFill>
                <a:schemeClr val="accent1"/>
              </a:solidFill>
              <a:effectLst>
                <a:outerShdw blurRad="38100" dist="25400" dir="5400000" algn="ctr" rotWithShape="0">
                  <a:srgbClr val="6E747A">
                    <a:alpha val="43000"/>
                  </a:srgbClr>
                </a:outerShdw>
              </a:effectLst>
              <a:latin typeface="方正古隶简体" panose="03000509000000000000" pitchFamily="65" charset="-122"/>
              <a:ea typeface="方正古隶简体" panose="03000509000000000000" pitchFamily="65" charset="-122"/>
            </a:endParaRPr>
          </a:p>
          <a:p>
            <a:pPr algn="l" fontAlgn="auto">
              <a:lnSpc>
                <a:spcPct val="150000"/>
              </a:lnSpc>
            </a:pPr>
            <a:r>
              <a:rPr lang="zh-CN" altLang="en-US" sz="2000" dirty="0">
                <a:solidFill>
                  <a:schemeClr val="accent1"/>
                </a:solidFill>
                <a:effectLst>
                  <a:outerShdw blurRad="38100" dist="25400" dir="5400000" algn="ctr" rotWithShape="0">
                    <a:srgbClr val="6E747A">
                      <a:alpha val="43000"/>
                    </a:srgbClr>
                  </a:outerShdw>
                </a:effectLst>
                <a:latin typeface="方正古隶简体" panose="03000509000000000000" pitchFamily="65" charset="-122"/>
                <a:ea typeface="方正古隶简体" panose="03000509000000000000" pitchFamily="65" charset="-122"/>
              </a:rPr>
              <a:t>君主知其统治是否仍代表着“天命”。</a:t>
            </a:r>
            <a:endParaRPr lang="zh-CN" altLang="en-US" sz="2000" dirty="0">
              <a:solidFill>
                <a:schemeClr val="accent1"/>
              </a:solidFill>
              <a:effectLst>
                <a:outerShdw blurRad="38100" dist="25400" dir="5400000" algn="ctr" rotWithShape="0">
                  <a:srgbClr val="6E747A">
                    <a:alpha val="43000"/>
                  </a:srgbClr>
                </a:outerShdw>
              </a:effectLst>
              <a:latin typeface="方正古隶简体" panose="03000509000000000000" pitchFamily="65" charset="-122"/>
              <a:ea typeface="方正古隶简体" panose="03000509000000000000" pitchFamily="65" charset="-122"/>
            </a:endParaRPr>
          </a:p>
          <a:p>
            <a:pPr algn="l" fontAlgn="auto">
              <a:lnSpc>
                <a:spcPct val="150000"/>
              </a:lnSpc>
            </a:pPr>
            <a:r>
              <a:rPr lang="zh-CN" altLang="en-US" sz="2000" dirty="0">
                <a:solidFill>
                  <a:schemeClr val="accent1"/>
                </a:solidFill>
                <a:effectLst>
                  <a:outerShdw blurRad="38100" dist="25400" dir="5400000" algn="ctr" rotWithShape="0">
                    <a:srgbClr val="6E747A">
                      <a:alpha val="43000"/>
                    </a:srgbClr>
                  </a:outerShdw>
                </a:effectLst>
                <a:latin typeface="方正古隶简体" panose="03000509000000000000" pitchFamily="65" charset="-122"/>
                <a:ea typeface="方正古隶简体" panose="03000509000000000000" pitchFamily="65" charset="-122"/>
              </a:rPr>
              <a:t>而维系历史记忆，更是史官的基本任务；</a:t>
            </a:r>
            <a:endParaRPr lang="zh-CN" altLang="en-US" sz="2000" dirty="0">
              <a:solidFill>
                <a:schemeClr val="accent1"/>
              </a:solidFill>
              <a:effectLst>
                <a:outerShdw blurRad="38100" dist="25400" dir="5400000" algn="ctr" rotWithShape="0">
                  <a:srgbClr val="6E747A">
                    <a:alpha val="43000"/>
                  </a:srgbClr>
                </a:outerShdw>
              </a:effectLst>
              <a:latin typeface="方正古隶简体" panose="03000509000000000000" pitchFamily="65" charset="-122"/>
              <a:ea typeface="方正古隶简体" panose="03000509000000000000" pitchFamily="65" charset="-122"/>
            </a:endParaRPr>
          </a:p>
        </p:txBody>
      </p:sp>
      <p:cxnSp>
        <p:nvCxnSpPr>
          <p:cNvPr id="24" name="直接连接符 23"/>
          <p:cNvCxnSpPr/>
          <p:nvPr/>
        </p:nvCxnSpPr>
        <p:spPr>
          <a:xfrm flipH="1">
            <a:off x="6054725" y="3267075"/>
            <a:ext cx="16510" cy="1539240"/>
          </a:xfrm>
          <a:prstGeom prst="line">
            <a:avLst/>
          </a:prstGeom>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1318260" y="796925"/>
            <a:ext cx="5776595" cy="521970"/>
          </a:xfrm>
          <a:prstGeom prst="rect">
            <a:avLst/>
          </a:prstGeom>
          <a:noFill/>
        </p:spPr>
        <p:txBody>
          <a:bodyPr vert="horz" wrap="square" rtlCol="0">
            <a:spAutoFit/>
          </a:bodyPr>
          <a:lstStyle/>
          <a:p>
            <a:r>
              <a:rPr lang="zh-CN" altLang="en-US" sz="2800" dirty="0">
                <a:solidFill>
                  <a:schemeClr val="tx1">
                    <a:lumMod val="65000"/>
                    <a:lumOff val="35000"/>
                  </a:schemeClr>
                </a:solidFill>
                <a:latin typeface="方正行楷简体" panose="02010601030101010101" charset="-122"/>
                <a:ea typeface="方正行楷简体" panose="02010601030101010101" charset="-122"/>
              </a:rPr>
              <a:t>史官职责：维系历史</a:t>
            </a:r>
            <a:endParaRPr lang="zh-CN" altLang="en-US" sz="2800" dirty="0">
              <a:solidFill>
                <a:schemeClr val="tx1">
                  <a:lumMod val="65000"/>
                  <a:lumOff val="35000"/>
                </a:schemeClr>
              </a:solidFill>
              <a:latin typeface="方正行楷简体" panose="02010601030101010101" charset="-122"/>
              <a:ea typeface="方正行楷简体" panose="02010601030101010101" charset="-122"/>
            </a:endParaRPr>
          </a:p>
        </p:txBody>
      </p:sp>
      <p:cxnSp>
        <p:nvCxnSpPr>
          <p:cNvPr id="31" name="直接连接符 30"/>
          <p:cNvCxnSpPr/>
          <p:nvPr/>
        </p:nvCxnSpPr>
        <p:spPr>
          <a:xfrm flipH="1">
            <a:off x="838835" y="1691640"/>
            <a:ext cx="5107940" cy="0"/>
          </a:xfrm>
          <a:prstGeom prst="line">
            <a:avLst/>
          </a:prstGeom>
        </p:spPr>
        <p:style>
          <a:lnRef idx="1">
            <a:schemeClr val="dk1"/>
          </a:lnRef>
          <a:fillRef idx="0">
            <a:schemeClr val="dk1"/>
          </a:fillRef>
          <a:effectRef idx="0">
            <a:schemeClr val="dk1"/>
          </a:effectRef>
          <a:fontRef idx="minor">
            <a:schemeClr val="tx1"/>
          </a:fontRef>
        </p:style>
      </p:cxnSp>
      <p:pic>
        <p:nvPicPr>
          <p:cNvPr id="139" name="淘宝店chenying0907 138"/>
          <p:cNvPicPr>
            <a:picLocks noChangeAspect="1"/>
          </p:cNvPicPr>
          <p:nvPr/>
        </p:nvPicPr>
        <p:blipFill rotWithShape="1">
          <a:blip r:embed="rId4">
            <a:grayscl/>
          </a:blip>
          <a:srcRect l="-856" t="45442" r="73283" b="11830"/>
          <a:stretch>
            <a:fillRect/>
          </a:stretch>
        </p:blipFill>
        <p:spPr>
          <a:xfrm rot="5219981">
            <a:off x="368617" y="5028372"/>
            <a:ext cx="1239315" cy="1969477"/>
          </a:xfrm>
          <a:prstGeom prst="rect">
            <a:avLst/>
          </a:prstGeom>
        </p:spPr>
      </p:pic>
      <p:pic>
        <p:nvPicPr>
          <p:cNvPr id="140" name="淘宝店chenying0907 139"/>
          <p:cNvPicPr>
            <a:picLocks noChangeAspect="1"/>
          </p:cNvPicPr>
          <p:nvPr/>
        </p:nvPicPr>
        <p:blipFill rotWithShape="1">
          <a:blip r:embed="rId4">
            <a:grayscl/>
          </a:blip>
          <a:srcRect l="43742" t="13987" r="32523" b="39979"/>
          <a:stretch>
            <a:fillRect/>
          </a:stretch>
        </p:blipFill>
        <p:spPr>
          <a:xfrm rot="5400000">
            <a:off x="2025512" y="4751794"/>
            <a:ext cx="1066800" cy="2121877"/>
          </a:xfrm>
          <a:prstGeom prst="rect">
            <a:avLst/>
          </a:prstGeom>
        </p:spPr>
      </p:pic>
      <p:pic>
        <p:nvPicPr>
          <p:cNvPr id="141" name="淘宝店chenying0907 140"/>
          <p:cNvPicPr>
            <a:picLocks noChangeAspect="1"/>
          </p:cNvPicPr>
          <p:nvPr/>
        </p:nvPicPr>
        <p:blipFill rotWithShape="1">
          <a:blip r:embed="rId4">
            <a:grayscl/>
          </a:blip>
          <a:srcRect l="43742" t="43053" r="-2121" b="32531"/>
          <a:stretch>
            <a:fillRect/>
          </a:stretch>
        </p:blipFill>
        <p:spPr>
          <a:xfrm>
            <a:off x="3023803" y="5220717"/>
            <a:ext cx="2623849" cy="1125416"/>
          </a:xfrm>
          <a:prstGeom prst="rect">
            <a:avLst/>
          </a:prstGeom>
        </p:spPr>
      </p:pic>
      <p:pic>
        <p:nvPicPr>
          <p:cNvPr id="142" name="淘宝店chenying0907 141"/>
          <p:cNvPicPr>
            <a:picLocks noChangeAspect="1"/>
          </p:cNvPicPr>
          <p:nvPr/>
        </p:nvPicPr>
        <p:blipFill rotWithShape="1">
          <a:blip r:embed="rId4">
            <a:grayscl/>
          </a:blip>
          <a:srcRect l="-856" t="45442" r="73283" b="11830"/>
          <a:stretch>
            <a:fillRect/>
          </a:stretch>
        </p:blipFill>
        <p:spPr>
          <a:xfrm rot="5219981">
            <a:off x="5696096" y="5131075"/>
            <a:ext cx="1239315" cy="1969477"/>
          </a:xfrm>
          <a:prstGeom prst="rect">
            <a:avLst/>
          </a:prstGeom>
        </p:spPr>
      </p:pic>
      <p:pic>
        <p:nvPicPr>
          <p:cNvPr id="143" name="淘宝店chenying0907 142"/>
          <p:cNvPicPr>
            <a:picLocks noChangeAspect="1"/>
          </p:cNvPicPr>
          <p:nvPr/>
        </p:nvPicPr>
        <p:blipFill rotWithShape="1">
          <a:blip r:embed="rId4">
            <a:grayscl/>
          </a:blip>
          <a:srcRect l="43742" t="43053" r="-2121" b="32531"/>
          <a:stretch>
            <a:fillRect/>
          </a:stretch>
        </p:blipFill>
        <p:spPr>
          <a:xfrm>
            <a:off x="6711823" y="5342759"/>
            <a:ext cx="2623849" cy="1125416"/>
          </a:xfrm>
          <a:prstGeom prst="rect">
            <a:avLst/>
          </a:prstGeom>
        </p:spPr>
      </p:pic>
      <p:pic>
        <p:nvPicPr>
          <p:cNvPr id="144" name="淘宝店chenying0907 143"/>
          <p:cNvPicPr>
            <a:picLocks noChangeAspect="1"/>
          </p:cNvPicPr>
          <p:nvPr/>
        </p:nvPicPr>
        <p:blipFill rotWithShape="1">
          <a:blip r:embed="rId4">
            <a:grayscl/>
          </a:blip>
          <a:srcRect l="43742" t="13987" r="32523" b="39979"/>
          <a:stretch>
            <a:fillRect/>
          </a:stretch>
        </p:blipFill>
        <p:spPr>
          <a:xfrm rot="5400000">
            <a:off x="9153225" y="4952172"/>
            <a:ext cx="1066800" cy="2121877"/>
          </a:xfrm>
          <a:prstGeom prst="rect">
            <a:avLst/>
          </a:prstGeom>
        </p:spPr>
      </p:pic>
      <p:pic>
        <p:nvPicPr>
          <p:cNvPr id="145" name="淘宝店chenying0907 144"/>
          <p:cNvPicPr>
            <a:picLocks noChangeAspect="1"/>
          </p:cNvPicPr>
          <p:nvPr/>
        </p:nvPicPr>
        <p:blipFill rotWithShape="1">
          <a:blip r:embed="rId4">
            <a:grayscl/>
          </a:blip>
          <a:srcRect l="-856" t="45442" r="73283" b="11830"/>
          <a:stretch>
            <a:fillRect/>
          </a:stretch>
        </p:blipFill>
        <p:spPr>
          <a:xfrm rot="5219981">
            <a:off x="10675063" y="5294060"/>
            <a:ext cx="1239315" cy="1969477"/>
          </a:xfrm>
          <a:prstGeom prst="rect">
            <a:avLst/>
          </a:prstGeom>
        </p:spPr>
      </p:pic>
      <p:sp>
        <p:nvSpPr>
          <p:cNvPr id="4" name="文本框 3"/>
          <p:cNvSpPr txBox="1"/>
          <p:nvPr/>
        </p:nvSpPr>
        <p:spPr>
          <a:xfrm>
            <a:off x="6398895" y="3575685"/>
            <a:ext cx="5058410" cy="1337945"/>
          </a:xfrm>
          <a:prstGeom prst="rect">
            <a:avLst/>
          </a:prstGeom>
          <a:noFill/>
        </p:spPr>
        <p:txBody>
          <a:bodyPr wrap="square" rtlCol="0">
            <a:spAutoFit/>
          </a:bodyPr>
          <a:lstStyle/>
          <a:p>
            <a:pPr fontAlgn="auto">
              <a:lnSpc>
                <a:spcPct val="150000"/>
              </a:lnSpc>
            </a:pPr>
            <a:r>
              <a:rPr lang="zh-CN" altLang="en-US">
                <a:latin typeface="华文行楷" panose="02010800040101010101" charset="-122"/>
                <a:ea typeface="华文行楷" panose="02010800040101010101" charset="-122"/>
              </a:rPr>
              <a:t>由于各级职官的生杀予夺、爵禄废置，均须通过史。因此我国的史官文化一向可独立于王权之外，自主运作。</a:t>
            </a:r>
            <a:endParaRPr lang="zh-CN" altLang="en-US">
              <a:latin typeface="华文行楷" panose="02010800040101010101" charset="-122"/>
              <a:ea typeface="华文行楷" panose="02010800040101010101" charset="-122"/>
            </a:endParaRPr>
          </a:p>
        </p:txBody>
      </p:sp>
      <p:pic>
        <p:nvPicPr>
          <p:cNvPr id="3" name="Picture 272" descr="2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 r="-4292" b="14367"/>
          <a:stretch>
            <a:fillRect/>
          </a:stretch>
        </p:blipFill>
        <p:spPr bwMode="auto">
          <a:xfrm>
            <a:off x="8045450" y="26225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strips(downRight)">
                                      <p:cBhvr>
                                        <p:cTn id="10" dur="1000"/>
                                        <p:tgtEl>
                                          <p:spTgt spid="26"/>
                                        </p:tgtEl>
                                      </p:cBhvr>
                                    </p:animEffect>
                                  </p:childTnLst>
                                </p:cTn>
                              </p:par>
                              <p:par>
                                <p:cTn id="11" presetID="6" presetClass="entr" presetSubtype="16"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circle(in)">
                                      <p:cBhvr>
                                        <p:cTn id="13" dur="2000"/>
                                        <p:tgtEl>
                                          <p:spTgt spid="31"/>
                                        </p:tgtEl>
                                      </p:cBhvr>
                                    </p:animEffect>
                                  </p:childTnLst>
                                </p:cTn>
                              </p:par>
                              <p:par>
                                <p:cTn id="14" presetID="22" presetClass="entr" presetSubtype="1"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500"/>
                                        <p:tgtEl>
                                          <p:spTgt spid="24"/>
                                        </p:tgtEl>
                                      </p:cBhvr>
                                    </p:animEffect>
                                  </p:childTnLst>
                                </p:cTn>
                              </p:par>
                              <p:par>
                                <p:cTn id="17" presetID="18" presetClass="entr" presetSubtype="6" fill="hold" grpId="0" nodeType="withEffect">
                                  <p:stCondLst>
                                    <p:cond delay="0"/>
                                  </p:stCondLst>
                                  <p:iterate type="lt">
                                    <p:tmPct val="10000"/>
                                  </p:iterate>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strips(downRight)">
                                      <p:cBhvr>
                                        <p:cTn id="19" dur="1000"/>
                                        <p:tgtEl>
                                          <p:spTgt spid="20">
                                            <p:txEl>
                                              <p:pRg st="0" end="0"/>
                                            </p:txEl>
                                          </p:spTgt>
                                        </p:tgtEl>
                                      </p:cBhvr>
                                    </p:animEffect>
                                  </p:childTnLst>
                                </p:cTn>
                              </p:par>
                              <p:par>
                                <p:cTn id="20" presetID="18" presetClass="entr" presetSubtype="6" fill="hold" grpId="0" nodeType="withEffect">
                                  <p:stCondLst>
                                    <p:cond delay="0"/>
                                  </p:stCondLst>
                                  <p:iterate type="lt">
                                    <p:tmPct val="10000"/>
                                  </p:iterate>
                                  <p:childTnLst>
                                    <p:set>
                                      <p:cBhvr>
                                        <p:cTn id="21" dur="1" fill="hold">
                                          <p:stCondLst>
                                            <p:cond delay="0"/>
                                          </p:stCondLst>
                                        </p:cTn>
                                        <p:tgtEl>
                                          <p:spTgt spid="20">
                                            <p:txEl>
                                              <p:pRg st="1" end="1"/>
                                            </p:txEl>
                                          </p:spTgt>
                                        </p:tgtEl>
                                        <p:attrNameLst>
                                          <p:attrName>style.visibility</p:attrName>
                                        </p:attrNameLst>
                                      </p:cBhvr>
                                      <p:to>
                                        <p:strVal val="visible"/>
                                      </p:to>
                                    </p:set>
                                    <p:animEffect transition="in" filter="strips(downRight)">
                                      <p:cBhvr>
                                        <p:cTn id="22" dur="1000"/>
                                        <p:tgtEl>
                                          <p:spTgt spid="20">
                                            <p:txEl>
                                              <p:pRg st="1" end="1"/>
                                            </p:txEl>
                                          </p:spTgt>
                                        </p:tgtEl>
                                      </p:cBhvr>
                                    </p:animEffect>
                                  </p:childTnLst>
                                </p:cTn>
                              </p:par>
                              <p:par>
                                <p:cTn id="23" presetID="18" presetClass="entr" presetSubtype="6" fill="hold" grpId="0" nodeType="withEffect">
                                  <p:stCondLst>
                                    <p:cond delay="0"/>
                                  </p:stCondLst>
                                  <p:iterate type="lt">
                                    <p:tmPct val="10000"/>
                                  </p:iterate>
                                  <p:childTnLst>
                                    <p:set>
                                      <p:cBhvr>
                                        <p:cTn id="24" dur="1" fill="hold">
                                          <p:stCondLst>
                                            <p:cond delay="0"/>
                                          </p:stCondLst>
                                        </p:cTn>
                                        <p:tgtEl>
                                          <p:spTgt spid="20">
                                            <p:txEl>
                                              <p:pRg st="2" end="2"/>
                                            </p:txEl>
                                          </p:spTgt>
                                        </p:tgtEl>
                                        <p:attrNameLst>
                                          <p:attrName>style.visibility</p:attrName>
                                        </p:attrNameLst>
                                      </p:cBhvr>
                                      <p:to>
                                        <p:strVal val="visible"/>
                                      </p:to>
                                    </p:set>
                                    <p:animEffect transition="in" filter="strips(downRight)">
                                      <p:cBhvr>
                                        <p:cTn id="25" dur="1000"/>
                                        <p:tgtEl>
                                          <p:spTgt spid="20">
                                            <p:txEl>
                                              <p:pRg st="2" end="2"/>
                                            </p:txEl>
                                          </p:spTgt>
                                        </p:tgtEl>
                                      </p:cBhvr>
                                    </p:animEffect>
                                  </p:childTnLst>
                                </p:cTn>
                              </p:par>
                              <p:par>
                                <p:cTn id="26" presetID="18" presetClass="entr" presetSubtype="6" fill="hold" grpId="0" nodeType="withEffect">
                                  <p:stCondLst>
                                    <p:cond delay="0"/>
                                  </p:stCondLst>
                                  <p:iterate type="lt">
                                    <p:tmPct val="10000"/>
                                  </p:iterate>
                                  <p:childTnLst>
                                    <p:set>
                                      <p:cBhvr>
                                        <p:cTn id="27" dur="1" fill="hold">
                                          <p:stCondLst>
                                            <p:cond delay="0"/>
                                          </p:stCondLst>
                                        </p:cTn>
                                        <p:tgtEl>
                                          <p:spTgt spid="20">
                                            <p:txEl>
                                              <p:pRg st="3" end="3"/>
                                            </p:txEl>
                                          </p:spTgt>
                                        </p:tgtEl>
                                        <p:attrNameLst>
                                          <p:attrName>style.visibility</p:attrName>
                                        </p:attrNameLst>
                                      </p:cBhvr>
                                      <p:to>
                                        <p:strVal val="visible"/>
                                      </p:to>
                                    </p:set>
                                    <p:animEffect transition="in" filter="strips(downRight)">
                                      <p:cBhvr>
                                        <p:cTn id="28" dur="1000"/>
                                        <p:tgtEl>
                                          <p:spTgt spid="20">
                                            <p:txEl>
                                              <p:pRg st="3" end="3"/>
                                            </p:txEl>
                                          </p:spTgt>
                                        </p:tgtEl>
                                      </p:cBhvr>
                                    </p:animEffect>
                                  </p:childTnLst>
                                </p:cTn>
                              </p:par>
                              <p:par>
                                <p:cTn id="29" presetID="2" presetClass="entr" presetSubtype="8"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1000" fill="hold"/>
                                        <p:tgtEl>
                                          <p:spTgt spid="3"/>
                                        </p:tgtEl>
                                        <p:attrNameLst>
                                          <p:attrName>ppt_x</p:attrName>
                                        </p:attrNameLst>
                                      </p:cBhvr>
                                      <p:tavLst>
                                        <p:tav tm="0">
                                          <p:val>
                                            <p:strVal val="0-#ppt_w/2"/>
                                          </p:val>
                                        </p:tav>
                                        <p:tav tm="100000">
                                          <p:val>
                                            <p:strVal val="#ppt_x"/>
                                          </p:val>
                                        </p:tav>
                                      </p:tavLst>
                                    </p:anim>
                                    <p:anim calcmode="lin" valueType="num">
                                      <p:cBhvr additive="base">
                                        <p:cTn id="32"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8130" name="组合 6"/>
          <p:cNvGrpSpPr/>
          <p:nvPr/>
        </p:nvGrpSpPr>
        <p:grpSpPr>
          <a:xfrm>
            <a:off x="2935288" y="-22225"/>
            <a:ext cx="6210300" cy="6540500"/>
            <a:chOff x="0" y="0"/>
            <a:chExt cx="8984" cy="9900"/>
          </a:xfrm>
        </p:grpSpPr>
        <p:pic>
          <p:nvPicPr>
            <p:cNvPr id="48131" name="图片 4" descr="03f96b1c6bfa00fbf57befaf6cc9d428"/>
            <p:cNvPicPr>
              <a:picLocks noChangeAspect="1"/>
            </p:cNvPicPr>
            <p:nvPr/>
          </p:nvPicPr>
          <p:blipFill>
            <a:blip r:embed="rId1"/>
            <a:stretch>
              <a:fillRect/>
            </a:stretch>
          </p:blipFill>
          <p:spPr>
            <a:xfrm>
              <a:off x="0" y="0"/>
              <a:ext cx="8984" cy="9900"/>
            </a:xfrm>
            <a:prstGeom prst="rect">
              <a:avLst/>
            </a:prstGeom>
            <a:noFill/>
            <a:ln w="9525">
              <a:noFill/>
            </a:ln>
          </p:spPr>
        </p:pic>
        <p:sp>
          <p:nvSpPr>
            <p:cNvPr id="48132" name="文本框 5"/>
            <p:cNvSpPr/>
            <p:nvPr/>
          </p:nvSpPr>
          <p:spPr>
            <a:xfrm>
              <a:off x="3004" y="117"/>
              <a:ext cx="3149" cy="8712"/>
            </a:xfrm>
            <a:prstGeom prst="rect">
              <a:avLst/>
            </a:prstGeom>
            <a:noFill/>
            <a:ln w="9525">
              <a:noFill/>
            </a:ln>
          </p:spPr>
          <p:txBody>
            <a:bodyPr wrap="square">
              <a:spAutoFit/>
            </a:bodyPr>
            <a:p>
              <a:pPr>
                <a:lnSpc>
                  <a:spcPct val="120000"/>
                </a:lnSpc>
              </a:pPr>
              <a:endParaRPr>
                <a:ea typeface="宋体" panose="02010600030101010101" pitchFamily="2" charset="-122"/>
              </a:endParaRPr>
            </a:p>
          </p:txBody>
        </p:sp>
      </p:grpSp>
      <p:pic>
        <p:nvPicPr>
          <p:cNvPr id="48133" name="图片 7" descr="76cb2fa332ccab346e25e38b18354b63"/>
          <p:cNvPicPr>
            <a:picLocks noChangeAspect="1"/>
          </p:cNvPicPr>
          <p:nvPr/>
        </p:nvPicPr>
        <p:blipFill>
          <a:blip r:embed="rId2"/>
          <a:srcRect l="54510"/>
          <a:stretch>
            <a:fillRect/>
          </a:stretch>
        </p:blipFill>
        <p:spPr>
          <a:xfrm flipH="1" flipV="1">
            <a:off x="-4762" y="-22225"/>
            <a:ext cx="1474787" cy="2411413"/>
          </a:xfrm>
          <a:prstGeom prst="rect">
            <a:avLst/>
          </a:prstGeom>
          <a:noFill/>
          <a:ln w="9525">
            <a:noFill/>
          </a:ln>
        </p:spPr>
      </p:pic>
      <p:pic>
        <p:nvPicPr>
          <p:cNvPr id="48134" name="图片 8" descr="76cb2fa332ccab346e25e38b18354b63"/>
          <p:cNvPicPr>
            <a:picLocks noChangeAspect="1"/>
          </p:cNvPicPr>
          <p:nvPr/>
        </p:nvPicPr>
        <p:blipFill>
          <a:blip r:embed="rId2"/>
          <a:stretch>
            <a:fillRect/>
          </a:stretch>
        </p:blipFill>
        <p:spPr>
          <a:xfrm>
            <a:off x="8489950" y="4108450"/>
            <a:ext cx="3722688" cy="2763838"/>
          </a:xfrm>
          <a:prstGeom prst="rect">
            <a:avLst/>
          </a:prstGeom>
          <a:noFill/>
          <a:ln w="9525">
            <a:noFill/>
          </a:ln>
        </p:spPr>
      </p:pic>
      <p:sp>
        <p:nvSpPr>
          <p:cNvPr id="48136" name="文本框 48135"/>
          <p:cNvSpPr txBox="1"/>
          <p:nvPr/>
        </p:nvSpPr>
        <p:spPr>
          <a:xfrm>
            <a:off x="5304790" y="-22225"/>
            <a:ext cx="1081088" cy="583565"/>
          </a:xfrm>
          <a:prstGeom prst="rect">
            <a:avLst/>
          </a:prstGeom>
          <a:noFill/>
          <a:ln w="9525">
            <a:noFill/>
          </a:ln>
        </p:spPr>
        <p:txBody>
          <a:bodyPr wrap="square">
            <a:spAutoFit/>
          </a:bodyPr>
          <a:p>
            <a:r>
              <a:rPr lang="zh-CN" altLang="en-US" sz="3200" dirty="0">
                <a:ea typeface="隶书" panose="02010509060101010101" charset="-122"/>
              </a:rPr>
              <a:t>（二）</a:t>
            </a:r>
            <a:endParaRPr lang="zh-CN" altLang="en-US" sz="3200" dirty="0">
              <a:ea typeface="隶书" panose="02010509060101010101" charset="-122"/>
            </a:endParaRPr>
          </a:p>
        </p:txBody>
      </p:sp>
      <p:sp>
        <p:nvSpPr>
          <p:cNvPr id="2" name="文本框 1"/>
          <p:cNvSpPr txBox="1"/>
          <p:nvPr/>
        </p:nvSpPr>
        <p:spPr>
          <a:xfrm>
            <a:off x="5086350" y="403860"/>
            <a:ext cx="1290320" cy="5329555"/>
          </a:xfrm>
          <a:prstGeom prst="rect">
            <a:avLst/>
          </a:prstGeom>
          <a:noFill/>
        </p:spPr>
        <p:txBody>
          <a:bodyPr vert="eaVert" wrap="square" rtlCol="0">
            <a:spAutoFit/>
          </a:bodyPr>
          <a:p>
            <a:r>
              <a:rPr lang="zh-CN" altLang="en-US" sz="3600" dirty="0">
                <a:ea typeface="隶书" panose="02010509060101010101" charset="-122"/>
                <a:sym typeface="+mn-ea"/>
              </a:rPr>
              <a:t>左传</a:t>
            </a:r>
            <a:r>
              <a:rPr lang="en-US" altLang="zh-CN" sz="3600" dirty="0">
                <a:ea typeface="隶书" panose="02010509060101010101" charset="-122"/>
                <a:sym typeface="+mn-ea"/>
              </a:rPr>
              <a:t>-</a:t>
            </a:r>
            <a:r>
              <a:rPr lang="zh-CN" altLang="en-US" sz="3600" dirty="0">
                <a:ea typeface="隶书" panose="02010509060101010101" charset="-122"/>
                <a:sym typeface="+mn-ea"/>
              </a:rPr>
              <a:t>微言大义治世青史</a:t>
            </a:r>
            <a:endParaRPr lang="zh-CN" altLang="en-US" sz="3600" dirty="0">
              <a:ea typeface="隶书" panose="02010509060101010101" charset="-122"/>
            </a:endParaRPr>
          </a:p>
          <a:p>
            <a:endParaRPr lang="zh-CN" altLang="en-US" sz="360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读春秋"/>
          <p:cNvPicPr>
            <a:picLocks noChangeAspect="1"/>
          </p:cNvPicPr>
          <p:nvPr/>
        </p:nvPicPr>
        <p:blipFill>
          <a:blip r:embed="rId1"/>
          <a:stretch>
            <a:fillRect/>
          </a:stretch>
        </p:blipFill>
        <p:spPr>
          <a:xfrm>
            <a:off x="0" y="0"/>
            <a:ext cx="9044305" cy="6840220"/>
          </a:xfrm>
          <a:prstGeom prst="rect">
            <a:avLst/>
          </a:prstGeom>
        </p:spPr>
      </p:pic>
      <p:sp>
        <p:nvSpPr>
          <p:cNvPr id="18" name="矩形 17"/>
          <p:cNvSpPr/>
          <p:nvPr/>
        </p:nvSpPr>
        <p:spPr>
          <a:xfrm>
            <a:off x="0" y="0"/>
            <a:ext cx="12192000" cy="6858000"/>
          </a:xfrm>
          <a:prstGeom prst="rect">
            <a:avLst/>
          </a:prstGeom>
          <a:gradFill flip="none" rotWithShape="1">
            <a:gsLst>
              <a:gs pos="0">
                <a:schemeClr val="bg1">
                  <a:alpha val="33000"/>
                </a:schemeClr>
              </a:gs>
              <a:gs pos="75000">
                <a:srgbClr val="FFFFFF">
                  <a:alpha val="88000"/>
                </a:srgbClr>
              </a:gs>
              <a:gs pos="78000">
                <a:srgbClr val="FFFFFF"/>
              </a:gs>
              <a:gs pos="84000">
                <a:srgbClr val="FFFFFF">
                  <a:alpha val="47000"/>
                </a:srgb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192823">
            <a:off x="-2693782" y="3328046"/>
            <a:ext cx="4481487" cy="2464818"/>
          </a:xfrm>
          <a:prstGeom prst="rect">
            <a:avLst/>
          </a:prstGeom>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3407177" flipH="1">
            <a:off x="10002735" y="4533525"/>
            <a:ext cx="4481487" cy="2464818"/>
          </a:xfrm>
          <a:prstGeom prst="rect">
            <a:avLst/>
          </a:prstGeom>
        </p:spPr>
      </p:pic>
      <p:sp>
        <p:nvSpPr>
          <p:cNvPr id="5" name="文本框 4"/>
          <p:cNvSpPr txBox="1"/>
          <p:nvPr/>
        </p:nvSpPr>
        <p:spPr>
          <a:xfrm>
            <a:off x="6857366" y="956310"/>
            <a:ext cx="2793365" cy="4246245"/>
          </a:xfrm>
          <a:prstGeom prst="rect">
            <a:avLst/>
          </a:prstGeom>
          <a:noFill/>
        </p:spPr>
        <p:txBody>
          <a:bodyPr wrap="none" rtlCol="0" anchor="t">
            <a:spAutoFit/>
          </a:bodyPr>
          <a:lstStyle/>
          <a:p>
            <a:pPr algn="ctr" fontAlgn="auto">
              <a:lnSpc>
                <a:spcPct val="150000"/>
              </a:lnSpc>
            </a:pPr>
            <a:r>
              <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rPr>
              <a:t>从今天，看昨天， </a:t>
            </a:r>
            <a:endPar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endParaRPr>
          </a:p>
          <a:p>
            <a:pPr algn="ctr" fontAlgn="auto">
              <a:lnSpc>
                <a:spcPct val="150000"/>
              </a:lnSpc>
            </a:pPr>
            <a:r>
              <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rPr>
              <a:t>说英雄，论好汉， </a:t>
            </a:r>
            <a:endPar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endParaRPr>
          </a:p>
          <a:p>
            <a:pPr algn="ctr" fontAlgn="auto">
              <a:lnSpc>
                <a:spcPct val="150000"/>
              </a:lnSpc>
            </a:pPr>
            <a:r>
              <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rPr>
              <a:t>从昨天，看今天， </a:t>
            </a:r>
            <a:endPar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endParaRPr>
          </a:p>
          <a:p>
            <a:pPr algn="ctr" fontAlgn="auto">
              <a:lnSpc>
                <a:spcPct val="150000"/>
              </a:lnSpc>
            </a:pPr>
            <a:r>
              <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rPr>
              <a:t>古往今来故事一串串， </a:t>
            </a:r>
            <a:endPar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endParaRPr>
          </a:p>
          <a:p>
            <a:pPr algn="ctr" fontAlgn="auto">
              <a:lnSpc>
                <a:spcPct val="150000"/>
              </a:lnSpc>
            </a:pPr>
            <a:endPar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endParaRPr>
          </a:p>
          <a:p>
            <a:pPr algn="ctr" fontAlgn="auto">
              <a:lnSpc>
                <a:spcPct val="150000"/>
              </a:lnSpc>
            </a:pPr>
            <a:r>
              <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rPr>
              <a:t>也许你会觉得酷烈， </a:t>
            </a:r>
            <a:endPar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endParaRPr>
          </a:p>
          <a:p>
            <a:pPr algn="ctr" fontAlgn="auto">
              <a:lnSpc>
                <a:spcPct val="150000"/>
              </a:lnSpc>
            </a:pPr>
            <a:r>
              <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rPr>
              <a:t>也许你会觉得冥顽， </a:t>
            </a:r>
            <a:endPar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endParaRPr>
          </a:p>
          <a:p>
            <a:pPr algn="ctr" fontAlgn="auto">
              <a:lnSpc>
                <a:spcPct val="150000"/>
              </a:lnSpc>
            </a:pPr>
            <a:r>
              <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rPr>
              <a:t>也许你会觉得昏暗， </a:t>
            </a:r>
            <a:endPar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endParaRPr>
          </a:p>
          <a:p>
            <a:pPr algn="ctr" fontAlgn="auto">
              <a:lnSpc>
                <a:spcPct val="150000"/>
              </a:lnSpc>
            </a:pPr>
            <a:r>
              <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rPr>
              <a:t>也许你会觉得壮观，</a:t>
            </a:r>
            <a:endPar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endParaRPr>
          </a:p>
        </p:txBody>
      </p:sp>
      <p:sp>
        <p:nvSpPr>
          <p:cNvPr id="2" name="文本框 1"/>
          <p:cNvSpPr txBox="1"/>
          <p:nvPr/>
        </p:nvSpPr>
        <p:spPr>
          <a:xfrm>
            <a:off x="2493645" y="495935"/>
            <a:ext cx="4894580" cy="460375"/>
          </a:xfrm>
          <a:prstGeom prst="rect">
            <a:avLst/>
          </a:prstGeom>
          <a:noFill/>
        </p:spPr>
        <p:txBody>
          <a:bodyPr wrap="square" rtlCol="0">
            <a:spAutoFit/>
          </a:bodyPr>
          <a:lstStyle/>
          <a:p>
            <a:r>
              <a:rPr lang="zh-CN" altLang="en-US" sz="2400">
                <a:latin typeface="华文行楷" panose="02010800040101010101" charset="-122"/>
                <a:ea typeface="华文行楷" panose="02010800040101010101" charset="-122"/>
              </a:rPr>
              <a:t>黎民百姓长久，功名利禄短暂</a:t>
            </a:r>
            <a:endParaRPr lang="zh-CN" altLang="en-US" sz="2400">
              <a:latin typeface="华文行楷" panose="02010800040101010101" charset="-122"/>
              <a:ea typeface="华文行楷" panose="02010800040101010101" charset="-122"/>
            </a:endParaRPr>
          </a:p>
        </p:txBody>
      </p:sp>
      <p:pic>
        <p:nvPicPr>
          <p:cNvPr id="3"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9650730" y="246380"/>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6481445" y="5525135"/>
            <a:ext cx="3853815" cy="1014730"/>
          </a:xfrm>
          <a:prstGeom prst="rect">
            <a:avLst/>
          </a:prstGeom>
          <a:noFill/>
        </p:spPr>
        <p:txBody>
          <a:bodyPr wrap="square" rtlCol="0" anchor="t">
            <a:spAutoFit/>
          </a:bodyPr>
          <a:lstStyle/>
          <a:p>
            <a:pPr algn="ctr" fontAlgn="auto">
              <a:lnSpc>
                <a:spcPct val="150000"/>
              </a:lnSpc>
            </a:pPr>
            <a:r>
              <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rPr>
              <a:t>说一千，道一万， </a:t>
            </a:r>
            <a:endPar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endParaRPr>
          </a:p>
          <a:p>
            <a:pPr algn="ctr" fontAlgn="auto">
              <a:lnSpc>
                <a:spcPct val="150000"/>
              </a:lnSpc>
            </a:pPr>
            <a:r>
              <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rPr>
              <a:t>人心要比天地宽，</a:t>
            </a:r>
            <a:endPar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读春秋"/>
          <p:cNvPicPr>
            <a:picLocks noChangeAspect="1"/>
          </p:cNvPicPr>
          <p:nvPr/>
        </p:nvPicPr>
        <p:blipFill>
          <a:blip r:embed="rId1"/>
          <a:stretch>
            <a:fillRect/>
          </a:stretch>
        </p:blipFill>
        <p:spPr>
          <a:xfrm>
            <a:off x="0" y="17780"/>
            <a:ext cx="9044305" cy="6840220"/>
          </a:xfrm>
          <a:prstGeom prst="rect">
            <a:avLst/>
          </a:prstGeom>
        </p:spPr>
      </p:pic>
      <p:sp>
        <p:nvSpPr>
          <p:cNvPr id="18" name="矩形 17"/>
          <p:cNvSpPr/>
          <p:nvPr/>
        </p:nvSpPr>
        <p:spPr>
          <a:xfrm>
            <a:off x="0" y="0"/>
            <a:ext cx="12192000" cy="6858000"/>
          </a:xfrm>
          <a:prstGeom prst="rect">
            <a:avLst/>
          </a:prstGeom>
          <a:gradFill flip="none" rotWithShape="1">
            <a:gsLst>
              <a:gs pos="0">
                <a:schemeClr val="bg1">
                  <a:alpha val="33000"/>
                </a:schemeClr>
              </a:gs>
              <a:gs pos="75000">
                <a:srgbClr val="FFFFFF">
                  <a:alpha val="88000"/>
                </a:srgbClr>
              </a:gs>
              <a:gs pos="78000">
                <a:srgbClr val="FFFFFF"/>
              </a:gs>
              <a:gs pos="84000">
                <a:srgbClr val="FFFFFF">
                  <a:alpha val="47000"/>
                </a:srgb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192823">
            <a:off x="-2693782" y="3328046"/>
            <a:ext cx="4481487" cy="2464818"/>
          </a:xfrm>
          <a:prstGeom prst="rect">
            <a:avLst/>
          </a:prstGeom>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3407177" flipH="1">
            <a:off x="10002735" y="4533525"/>
            <a:ext cx="4481487" cy="2464818"/>
          </a:xfrm>
          <a:prstGeom prst="rect">
            <a:avLst/>
          </a:prstGeom>
        </p:spPr>
      </p:pic>
      <p:sp>
        <p:nvSpPr>
          <p:cNvPr id="5" name="文本框 4"/>
          <p:cNvSpPr txBox="1"/>
          <p:nvPr/>
        </p:nvSpPr>
        <p:spPr>
          <a:xfrm>
            <a:off x="4817428" y="2220595"/>
            <a:ext cx="5770880" cy="1014730"/>
          </a:xfrm>
          <a:prstGeom prst="rect">
            <a:avLst/>
          </a:prstGeom>
          <a:noFill/>
        </p:spPr>
        <p:txBody>
          <a:bodyPr wrap="none" rtlCol="0" anchor="t">
            <a:spAutoFit/>
          </a:bodyPr>
          <a:lstStyle/>
          <a:p>
            <a:pPr algn="ctr" fontAlgn="auto">
              <a:lnSpc>
                <a:spcPct val="150000"/>
              </a:lnSpc>
            </a:pPr>
            <a:r>
              <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rPr>
              <a:t>《孟子》：晋之乘，楚之梼杌，鲁之春秋，一也。</a:t>
            </a:r>
            <a:endPar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endParaRPr>
          </a:p>
          <a:p>
            <a:pPr algn="ctr" fontAlgn="auto">
              <a:lnSpc>
                <a:spcPct val="150000"/>
              </a:lnSpc>
            </a:pPr>
            <a:r>
              <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rPr>
              <a:t>其事则齐桓、晋文，其文则史。</a:t>
            </a:r>
            <a:endPar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endParaRPr>
          </a:p>
        </p:txBody>
      </p:sp>
      <p:sp>
        <p:nvSpPr>
          <p:cNvPr id="2" name="文本框 1"/>
          <p:cNvSpPr txBox="1"/>
          <p:nvPr/>
        </p:nvSpPr>
        <p:spPr>
          <a:xfrm>
            <a:off x="1264285" y="340995"/>
            <a:ext cx="6563360" cy="460375"/>
          </a:xfrm>
          <a:prstGeom prst="rect">
            <a:avLst/>
          </a:prstGeom>
          <a:noFill/>
        </p:spPr>
        <p:txBody>
          <a:bodyPr wrap="square" rtlCol="0">
            <a:spAutoFit/>
          </a:bodyPr>
          <a:lstStyle/>
          <a:p>
            <a:r>
              <a:rPr lang="zh-CN" altLang="en-US" sz="2400">
                <a:latin typeface="华文行楷" panose="02010800040101010101" charset="-122"/>
                <a:ea typeface="华文行楷" panose="02010800040101010101" charset="-122"/>
              </a:rPr>
              <a:t>《春秋》微言大义：正名分、寓褒贬、别善恶</a:t>
            </a:r>
            <a:endParaRPr lang="zh-CN" altLang="en-US" sz="2400">
              <a:latin typeface="华文行楷" panose="02010800040101010101" charset="-122"/>
              <a:ea typeface="华文行楷" panose="02010800040101010101" charset="-122"/>
            </a:endParaRPr>
          </a:p>
        </p:txBody>
      </p:sp>
      <p:pic>
        <p:nvPicPr>
          <p:cNvPr id="3"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9650730" y="246380"/>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读春秋"/>
          <p:cNvPicPr>
            <a:picLocks noChangeAspect="1"/>
          </p:cNvPicPr>
          <p:nvPr/>
        </p:nvPicPr>
        <p:blipFill>
          <a:blip r:embed="rId1"/>
          <a:stretch>
            <a:fillRect/>
          </a:stretch>
        </p:blipFill>
        <p:spPr>
          <a:xfrm>
            <a:off x="0" y="17780"/>
            <a:ext cx="9044305" cy="6840220"/>
          </a:xfrm>
          <a:prstGeom prst="rect">
            <a:avLst/>
          </a:prstGeom>
        </p:spPr>
      </p:pic>
      <p:sp>
        <p:nvSpPr>
          <p:cNvPr id="18" name="矩形 17"/>
          <p:cNvSpPr/>
          <p:nvPr/>
        </p:nvSpPr>
        <p:spPr>
          <a:xfrm>
            <a:off x="0" y="0"/>
            <a:ext cx="12192000" cy="6858000"/>
          </a:xfrm>
          <a:prstGeom prst="rect">
            <a:avLst/>
          </a:prstGeom>
          <a:gradFill flip="none" rotWithShape="1">
            <a:gsLst>
              <a:gs pos="0">
                <a:schemeClr val="bg1">
                  <a:alpha val="33000"/>
                </a:schemeClr>
              </a:gs>
              <a:gs pos="75000">
                <a:srgbClr val="FFFFFF">
                  <a:alpha val="88000"/>
                </a:srgbClr>
              </a:gs>
              <a:gs pos="78000">
                <a:srgbClr val="FFFFFF"/>
              </a:gs>
              <a:gs pos="84000">
                <a:srgbClr val="FFFFFF">
                  <a:alpha val="47000"/>
                </a:srgb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192823">
            <a:off x="-2693782" y="3328046"/>
            <a:ext cx="4481487" cy="2464818"/>
          </a:xfrm>
          <a:prstGeom prst="rect">
            <a:avLst/>
          </a:prstGeom>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3407177" flipH="1">
            <a:off x="10002735" y="4533525"/>
            <a:ext cx="4481487" cy="2464818"/>
          </a:xfrm>
          <a:prstGeom prst="rect">
            <a:avLst/>
          </a:prstGeom>
        </p:spPr>
      </p:pic>
      <p:sp>
        <p:nvSpPr>
          <p:cNvPr id="2" name="文本框 1"/>
          <p:cNvSpPr txBox="1"/>
          <p:nvPr/>
        </p:nvSpPr>
        <p:spPr>
          <a:xfrm>
            <a:off x="2460625" y="340995"/>
            <a:ext cx="5367020" cy="460375"/>
          </a:xfrm>
          <a:prstGeom prst="rect">
            <a:avLst/>
          </a:prstGeom>
          <a:noFill/>
        </p:spPr>
        <p:txBody>
          <a:bodyPr wrap="square" rtlCol="0">
            <a:spAutoFit/>
          </a:bodyPr>
          <a:lstStyle/>
          <a:p>
            <a:r>
              <a:rPr lang="zh-CN" altLang="en-US" sz="2400">
                <a:latin typeface="华文行楷" panose="02010800040101010101" charset="-122"/>
                <a:ea typeface="华文行楷" panose="02010800040101010101" charset="-122"/>
              </a:rPr>
              <a:t>微言大义：正名分、寓褒贬、别善恶</a:t>
            </a:r>
            <a:endParaRPr lang="zh-CN" altLang="en-US" sz="2400">
              <a:latin typeface="华文行楷" panose="02010800040101010101" charset="-122"/>
              <a:ea typeface="华文行楷" panose="02010800040101010101" charset="-122"/>
            </a:endParaRPr>
          </a:p>
        </p:txBody>
      </p:sp>
      <p:pic>
        <p:nvPicPr>
          <p:cNvPr id="3"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9650730" y="246380"/>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4630420" y="1718945"/>
            <a:ext cx="5601335" cy="1476375"/>
          </a:xfrm>
          <a:prstGeom prst="rect">
            <a:avLst/>
          </a:prstGeom>
          <a:noFill/>
        </p:spPr>
        <p:txBody>
          <a:bodyPr wrap="square" rtlCol="0" anchor="t">
            <a:spAutoFit/>
          </a:bodyPr>
          <a:lstStyle/>
          <a:p>
            <a:pPr algn="ctr" fontAlgn="auto">
              <a:lnSpc>
                <a:spcPct val="150000"/>
              </a:lnSpc>
            </a:pPr>
            <a:r>
              <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rPr>
              <a:t>世衰道微，邪说暴行有作，</a:t>
            </a:r>
            <a:endPar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endParaRPr>
          </a:p>
          <a:p>
            <a:pPr algn="ctr" fontAlgn="auto">
              <a:lnSpc>
                <a:spcPct val="150000"/>
              </a:lnSpc>
            </a:pPr>
            <a:r>
              <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rPr>
              <a:t>臣弑其君者有之，子弑其父者有之。</a:t>
            </a:r>
            <a:endPar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endParaRPr>
          </a:p>
          <a:p>
            <a:pPr algn="ctr" fontAlgn="auto">
              <a:lnSpc>
                <a:spcPct val="150000"/>
              </a:lnSpc>
            </a:pPr>
            <a:r>
              <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rPr>
              <a:t>孔子惧，作《春秋》。</a:t>
            </a:r>
            <a:endPar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endParaRPr>
          </a:p>
        </p:txBody>
      </p:sp>
      <p:sp>
        <p:nvSpPr>
          <p:cNvPr id="4" name="文本框 3"/>
          <p:cNvSpPr txBox="1"/>
          <p:nvPr/>
        </p:nvSpPr>
        <p:spPr>
          <a:xfrm>
            <a:off x="4526280" y="3492500"/>
            <a:ext cx="6306185" cy="553085"/>
          </a:xfrm>
          <a:prstGeom prst="rect">
            <a:avLst/>
          </a:prstGeom>
          <a:noFill/>
        </p:spPr>
        <p:txBody>
          <a:bodyPr wrap="square" rtlCol="0" anchor="t">
            <a:spAutoFit/>
          </a:bodyPr>
          <a:lstStyle/>
          <a:p>
            <a:pPr algn="ctr" fontAlgn="auto">
              <a:lnSpc>
                <a:spcPct val="150000"/>
              </a:lnSpc>
            </a:pPr>
            <a:r>
              <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rPr>
              <a:t>孔子成《春秋》而乱臣 贼子惧。</a:t>
            </a:r>
            <a:endPar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读春秋"/>
          <p:cNvPicPr>
            <a:picLocks noChangeAspect="1"/>
          </p:cNvPicPr>
          <p:nvPr/>
        </p:nvPicPr>
        <p:blipFill>
          <a:blip r:embed="rId1"/>
          <a:stretch>
            <a:fillRect/>
          </a:stretch>
        </p:blipFill>
        <p:spPr>
          <a:xfrm>
            <a:off x="0" y="17780"/>
            <a:ext cx="9044305" cy="6840220"/>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192823">
            <a:off x="-2693782" y="3328046"/>
            <a:ext cx="4481487" cy="2464818"/>
          </a:xfrm>
          <a:prstGeom prst="rect">
            <a:avLst/>
          </a:prstGeom>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3407177" flipH="1">
            <a:off x="8371420" y="3876935"/>
            <a:ext cx="4481487" cy="2464818"/>
          </a:xfrm>
          <a:prstGeom prst="rect">
            <a:avLst/>
          </a:prstGeom>
        </p:spPr>
      </p:pic>
      <p:pic>
        <p:nvPicPr>
          <p:cNvPr id="3"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9650730" y="246380"/>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686334" cy="6858000"/>
          </a:xfrm>
          <a:prstGeom prst="rect">
            <a:avLst/>
          </a:prstGeom>
        </p:spPr>
      </p:pic>
      <p:sp>
        <p:nvSpPr>
          <p:cNvPr id="18" name="矩形 17"/>
          <p:cNvSpPr/>
          <p:nvPr/>
        </p:nvSpPr>
        <p:spPr>
          <a:xfrm>
            <a:off x="0" y="0"/>
            <a:ext cx="12192000" cy="6858000"/>
          </a:xfrm>
          <a:prstGeom prst="rect">
            <a:avLst/>
          </a:prstGeom>
          <a:gradFill flip="none" rotWithShape="1">
            <a:gsLst>
              <a:gs pos="0">
                <a:schemeClr val="bg1">
                  <a:alpha val="33000"/>
                </a:schemeClr>
              </a:gs>
              <a:gs pos="75000">
                <a:srgbClr val="FFFFFF">
                  <a:alpha val="88000"/>
                </a:srgbClr>
              </a:gs>
              <a:gs pos="78000">
                <a:srgbClr val="FFFFFF"/>
              </a:gs>
              <a:gs pos="84000">
                <a:srgbClr val="FFFFFF">
                  <a:alpha val="47000"/>
                </a:srgb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192823">
            <a:off x="-2693782" y="3328046"/>
            <a:ext cx="4481487" cy="2464818"/>
          </a:xfrm>
          <a:prstGeom prst="rect">
            <a:avLst/>
          </a:prstGeom>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3407177" flipH="1">
            <a:off x="9883990" y="2622175"/>
            <a:ext cx="4481487" cy="2464818"/>
          </a:xfrm>
          <a:prstGeom prst="rect">
            <a:avLst/>
          </a:prstGeom>
        </p:spPr>
      </p:pic>
      <p:sp>
        <p:nvSpPr>
          <p:cNvPr id="2" name="文本框 1"/>
          <p:cNvSpPr txBox="1"/>
          <p:nvPr/>
        </p:nvSpPr>
        <p:spPr>
          <a:xfrm>
            <a:off x="1012825" y="890905"/>
            <a:ext cx="5367020" cy="460375"/>
          </a:xfrm>
          <a:prstGeom prst="rect">
            <a:avLst/>
          </a:prstGeom>
          <a:noFill/>
        </p:spPr>
        <p:txBody>
          <a:bodyPr wrap="square" rtlCol="0">
            <a:spAutoFit/>
          </a:bodyPr>
          <a:lstStyle/>
          <a:p>
            <a:r>
              <a:rPr lang="zh-CN" altLang="en-US" sz="2400">
                <a:latin typeface="华文行楷" panose="02010800040101010101" charset="-122"/>
                <a:ea typeface="华文行楷" panose="02010800040101010101" charset="-122"/>
              </a:rPr>
              <a:t>微言大义，治世青史</a:t>
            </a:r>
            <a:endParaRPr lang="zh-CN" altLang="en-US" sz="2400">
              <a:latin typeface="华文行楷" panose="02010800040101010101" charset="-122"/>
              <a:ea typeface="华文行楷" panose="02010800040101010101" charset="-122"/>
            </a:endParaRPr>
          </a:p>
        </p:txBody>
      </p:sp>
      <p:pic>
        <p:nvPicPr>
          <p:cNvPr id="3"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6259195" y="458470"/>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393825" y="1853565"/>
            <a:ext cx="4768850" cy="368300"/>
          </a:xfrm>
          <a:prstGeom prst="rect">
            <a:avLst/>
          </a:prstGeom>
          <a:noFill/>
        </p:spPr>
        <p:txBody>
          <a:bodyPr wrap="square" rtlCol="0">
            <a:spAutoFit/>
          </a:bodyPr>
          <a:lstStyle/>
          <a:p>
            <a:r>
              <a:rPr lang="zh-CN" altLang="en-US">
                <a:latin typeface="华文中宋" panose="02010600040101010101" charset="-122"/>
                <a:ea typeface="华文中宋" panose="02010600040101010101" charset="-122"/>
              </a:rPr>
              <a:t>春秋有三《传》：公羊传、榖梁传、左传</a:t>
            </a:r>
            <a:endParaRPr lang="zh-CN" altLang="en-US">
              <a:latin typeface="华文中宋" panose="02010600040101010101" charset="-122"/>
              <a:ea typeface="华文中宋" panose="02010600040101010101" charset="-122"/>
            </a:endParaRPr>
          </a:p>
        </p:txBody>
      </p:sp>
      <p:sp>
        <p:nvSpPr>
          <p:cNvPr id="6" name="文本框 5"/>
          <p:cNvSpPr txBox="1"/>
          <p:nvPr/>
        </p:nvSpPr>
        <p:spPr>
          <a:xfrm>
            <a:off x="4898073" y="3562350"/>
            <a:ext cx="5262880" cy="1014730"/>
          </a:xfrm>
          <a:prstGeom prst="rect">
            <a:avLst/>
          </a:prstGeom>
          <a:noFill/>
        </p:spPr>
        <p:txBody>
          <a:bodyPr wrap="none" rtlCol="0" anchor="t">
            <a:spAutoFit/>
          </a:bodyPr>
          <a:lstStyle/>
          <a:p>
            <a:pPr algn="ctr" fontAlgn="auto">
              <a:lnSpc>
                <a:spcPct val="150000"/>
              </a:lnSpc>
            </a:pPr>
            <a:r>
              <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rPr>
              <a:t>《汉书》：古之王者，世有史官，君举必书，</a:t>
            </a:r>
            <a:endPar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endParaRPr>
          </a:p>
          <a:p>
            <a:pPr algn="ctr" fontAlgn="auto">
              <a:lnSpc>
                <a:spcPct val="150000"/>
              </a:lnSpc>
            </a:pPr>
            <a:r>
              <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rPr>
              <a:t>所以慎言行，昭法式。</a:t>
            </a:r>
            <a:endPar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endParaRPr>
          </a:p>
        </p:txBody>
      </p:sp>
      <p:sp>
        <p:nvSpPr>
          <p:cNvPr id="7" name="文本框 6"/>
          <p:cNvSpPr txBox="1"/>
          <p:nvPr/>
        </p:nvSpPr>
        <p:spPr>
          <a:xfrm>
            <a:off x="4898073" y="2500630"/>
            <a:ext cx="5262880" cy="553085"/>
          </a:xfrm>
          <a:prstGeom prst="rect">
            <a:avLst/>
          </a:prstGeom>
          <a:noFill/>
        </p:spPr>
        <p:txBody>
          <a:bodyPr wrap="none" rtlCol="0" anchor="t">
            <a:spAutoFit/>
          </a:bodyPr>
          <a:lstStyle/>
          <a:p>
            <a:pPr algn="ctr" fontAlgn="auto">
              <a:lnSpc>
                <a:spcPct val="150000"/>
              </a:lnSpc>
            </a:pPr>
            <a:r>
              <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rPr>
              <a:t>《左传》：君举必书，书而不法，后嗣何观？</a:t>
            </a:r>
            <a:endParaRPr lang="zh-CN" altLang="en-US" sz="2000" dirty="0">
              <a:solidFill>
                <a:srgbClr val="C00000"/>
              </a:solidFill>
              <a:effectLst>
                <a:outerShdw blurRad="38100" dist="19050" dir="2700000" algn="tl" rotWithShape="0">
                  <a:schemeClr val="dk1">
                    <a:alpha val="40000"/>
                  </a:schemeClr>
                </a:outerShdw>
              </a:effectLst>
              <a:ea typeface="方正古隶简体" panose="03000509000000000000" pitchFamily="65"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3877ff8a370d0c2f35e86efb9002341d (1)"/>
          <p:cNvPicPr>
            <a:picLocks noChangeAspect="1"/>
          </p:cNvPicPr>
          <p:nvPr/>
        </p:nvPicPr>
        <p:blipFill>
          <a:blip r:embed="rId1"/>
          <a:srcRect/>
          <a:stretch>
            <a:fillRect/>
          </a:stretch>
        </p:blipFill>
        <p:spPr>
          <a:xfrm flipH="1">
            <a:off x="762000" y="173990"/>
            <a:ext cx="3105150" cy="1551305"/>
          </a:xfrm>
          <a:prstGeom prst="rect">
            <a:avLst/>
          </a:prstGeom>
        </p:spPr>
      </p:pic>
      <p:pic>
        <p:nvPicPr>
          <p:cNvPr id="11" name="图片 10" descr="278789d5a04ce262aef68b2af5f3f56f"/>
          <p:cNvPicPr>
            <a:picLocks noChangeAspect="1"/>
          </p:cNvPicPr>
          <p:nvPr/>
        </p:nvPicPr>
        <p:blipFill>
          <a:blip r:embed="rId2"/>
          <a:stretch>
            <a:fillRect/>
          </a:stretch>
        </p:blipFill>
        <p:spPr>
          <a:xfrm>
            <a:off x="8392795" y="-241300"/>
            <a:ext cx="3816985" cy="7642860"/>
          </a:xfrm>
          <a:prstGeom prst="rect">
            <a:avLst/>
          </a:prstGeom>
        </p:spPr>
      </p:pic>
      <p:sp>
        <p:nvSpPr>
          <p:cNvPr id="12" name="文本框 11"/>
          <p:cNvSpPr txBox="1"/>
          <p:nvPr/>
        </p:nvSpPr>
        <p:spPr>
          <a:xfrm>
            <a:off x="247015" y="293370"/>
            <a:ext cx="2620010" cy="1105535"/>
          </a:xfrm>
          <a:prstGeom prst="rect">
            <a:avLst/>
          </a:prstGeom>
          <a:noFill/>
        </p:spPr>
        <p:txBody>
          <a:bodyPr wrap="square" rtlCol="0">
            <a:spAutoFit/>
          </a:bodyPr>
          <a:lstStyle/>
          <a:p>
            <a:r>
              <a:rPr lang="zh-CN" altLang="en-US" sz="6600">
                <a:solidFill>
                  <a:srgbClr val="31B185"/>
                </a:solidFill>
                <a:latin typeface="方正行楷简体" panose="02010601030101010101" charset="-122"/>
                <a:ea typeface="方正行楷简体" panose="02010601030101010101" charset="-122"/>
              </a:rPr>
              <a:t>目录</a:t>
            </a:r>
            <a:endParaRPr lang="zh-CN" altLang="en-US" sz="6600">
              <a:solidFill>
                <a:srgbClr val="31B185"/>
              </a:solidFill>
              <a:latin typeface="方正行楷简体" panose="02010601030101010101" charset="-122"/>
              <a:ea typeface="方正行楷简体" panose="02010601030101010101" charset="-122"/>
            </a:endParaRPr>
          </a:p>
        </p:txBody>
      </p:sp>
      <p:pic>
        <p:nvPicPr>
          <p:cNvPr id="13" name="图片 12" descr="3877ff8a370d0c2f35e86efb9002341d (1)"/>
          <p:cNvPicPr>
            <a:picLocks noChangeAspect="1"/>
          </p:cNvPicPr>
          <p:nvPr/>
        </p:nvPicPr>
        <p:blipFill>
          <a:blip r:embed="rId3"/>
          <a:srcRect/>
          <a:stretch>
            <a:fillRect/>
          </a:stretch>
        </p:blipFill>
        <p:spPr>
          <a:xfrm flipH="1">
            <a:off x="15240" y="110490"/>
            <a:ext cx="1021080" cy="509905"/>
          </a:xfrm>
          <a:prstGeom prst="rect">
            <a:avLst/>
          </a:prstGeom>
        </p:spPr>
      </p:pic>
      <p:sp>
        <p:nvSpPr>
          <p:cNvPr id="16" name="文本框 15"/>
          <p:cNvSpPr txBox="1"/>
          <p:nvPr/>
        </p:nvSpPr>
        <p:spPr>
          <a:xfrm>
            <a:off x="4647565" y="2450465"/>
            <a:ext cx="459740" cy="3269615"/>
          </a:xfrm>
          <a:prstGeom prst="rect">
            <a:avLst/>
          </a:prstGeom>
          <a:noFill/>
        </p:spPr>
        <p:txBody>
          <a:bodyPr vert="eaVert" wrap="square" rtlCol="0">
            <a:spAutoFit/>
          </a:bodyPr>
          <a:lstStyle/>
          <a:p>
            <a:pPr algn="ctr"/>
            <a:r>
              <a:rPr lang="zh-CN" altLang="en-US" sz="1800">
                <a:latin typeface="方正古隶简体" panose="03000509000000000000" pitchFamily="65" charset="-122"/>
                <a:ea typeface="方正古隶简体" panose="03000509000000000000" pitchFamily="65" charset="-122"/>
              </a:rPr>
              <a:t>《史记》学兼天人，会通古今</a:t>
            </a:r>
            <a:endParaRPr lang="zh-CN" altLang="en-US" sz="1800">
              <a:latin typeface="方正古隶简体" panose="03000509000000000000" pitchFamily="65" charset="-122"/>
              <a:ea typeface="方正古隶简体" panose="03000509000000000000" pitchFamily="65" charset="-122"/>
            </a:endParaRPr>
          </a:p>
        </p:txBody>
      </p:sp>
      <p:sp>
        <p:nvSpPr>
          <p:cNvPr id="23" name="文本框 22"/>
          <p:cNvSpPr txBox="1"/>
          <p:nvPr/>
        </p:nvSpPr>
        <p:spPr>
          <a:xfrm>
            <a:off x="3233420" y="2425700"/>
            <a:ext cx="459740" cy="3294380"/>
          </a:xfrm>
          <a:prstGeom prst="rect">
            <a:avLst/>
          </a:prstGeom>
          <a:noFill/>
        </p:spPr>
        <p:txBody>
          <a:bodyPr vert="eaVert" wrap="square" rtlCol="0">
            <a:spAutoFit/>
          </a:bodyPr>
          <a:lstStyle/>
          <a:p>
            <a:pPr algn="ctr"/>
            <a:r>
              <a:rPr lang="zh-CN" altLang="en-US">
                <a:latin typeface="方正古隶简体" panose="03000509000000000000" pitchFamily="65" charset="-122"/>
                <a:ea typeface="方正古隶简体" panose="03000509000000000000" pitchFamily="65" charset="-122"/>
              </a:rPr>
              <a:t>《左传》微言大义，治世青史</a:t>
            </a:r>
            <a:endParaRPr lang="zh-CN" altLang="en-US">
              <a:latin typeface="方正古隶简体" panose="03000509000000000000" pitchFamily="65" charset="-122"/>
              <a:ea typeface="方正古隶简体" panose="03000509000000000000" pitchFamily="65" charset="-122"/>
            </a:endParaRPr>
          </a:p>
        </p:txBody>
      </p:sp>
      <p:pic>
        <p:nvPicPr>
          <p:cNvPr id="35" name="图片 34" descr="0ec6fa1bddf6407edee97d4953309ea7"/>
          <p:cNvPicPr>
            <a:picLocks noChangeAspect="1"/>
          </p:cNvPicPr>
          <p:nvPr/>
        </p:nvPicPr>
        <p:blipFill>
          <a:blip r:embed="rId4"/>
          <a:srcRect/>
          <a:stretch>
            <a:fillRect/>
          </a:stretch>
        </p:blipFill>
        <p:spPr>
          <a:xfrm rot="19680000" flipH="1">
            <a:off x="-78740" y="4128770"/>
            <a:ext cx="1169670" cy="969010"/>
          </a:xfrm>
          <a:prstGeom prst="rect">
            <a:avLst/>
          </a:prstGeom>
        </p:spPr>
      </p:pic>
      <p:pic>
        <p:nvPicPr>
          <p:cNvPr id="36" name="图片 35" descr="0ec6fa1bddf6407edee97d4953309ea7"/>
          <p:cNvPicPr>
            <a:picLocks noChangeAspect="1"/>
          </p:cNvPicPr>
          <p:nvPr/>
        </p:nvPicPr>
        <p:blipFill>
          <a:blip r:embed="rId5"/>
          <a:srcRect/>
          <a:stretch>
            <a:fillRect/>
          </a:stretch>
        </p:blipFill>
        <p:spPr>
          <a:xfrm flipH="1">
            <a:off x="-106680" y="6167755"/>
            <a:ext cx="788670" cy="654050"/>
          </a:xfrm>
          <a:prstGeom prst="rect">
            <a:avLst/>
          </a:prstGeom>
        </p:spPr>
      </p:pic>
      <p:sp>
        <p:nvSpPr>
          <p:cNvPr id="39" name="淘宝网chenying0907出品 5"/>
          <p:cNvSpPr txBox="1"/>
          <p:nvPr/>
        </p:nvSpPr>
        <p:spPr>
          <a:xfrm>
            <a:off x="7527290" y="2646045"/>
            <a:ext cx="490220" cy="2853055"/>
          </a:xfrm>
          <a:prstGeom prst="rect">
            <a:avLst/>
          </a:prstGeom>
          <a:noFill/>
        </p:spPr>
        <p:txBody>
          <a:bodyPr vert="eaVert" wrap="square" rtlCol="0">
            <a:spAutoFit/>
          </a:bodyPr>
          <a:lstStyle/>
          <a:p>
            <a:r>
              <a:rPr lang="zh-CN" altLang="en-US" sz="2000">
                <a:latin typeface="方正古隶简体" panose="03000509000000000000" pitchFamily="65" charset="-122"/>
                <a:ea typeface="方正古隶简体" panose="03000509000000000000" pitchFamily="65" charset="-122"/>
                <a:sym typeface="+mn-ea"/>
              </a:rPr>
              <a:t>鉴古至今  面向未来</a:t>
            </a:r>
            <a:endParaRPr lang="zh-CN" altLang="en-US" sz="2000">
              <a:latin typeface="方正古隶简体" panose="03000509000000000000" pitchFamily="65" charset="-122"/>
              <a:ea typeface="方正古隶简体" panose="03000509000000000000" pitchFamily="65" charset="-122"/>
              <a:sym typeface="+mn-ea"/>
            </a:endParaRPr>
          </a:p>
        </p:txBody>
      </p:sp>
      <p:sp>
        <p:nvSpPr>
          <p:cNvPr id="41" name="PA_淘宝网chenying0907出品 6"/>
          <p:cNvSpPr/>
          <p:nvPr>
            <p:custDataLst>
              <p:tags r:id="rId6"/>
            </p:custDataLst>
          </p:nvPr>
        </p:nvSpPr>
        <p:spPr>
          <a:xfrm>
            <a:off x="1773378" y="1564963"/>
            <a:ext cx="595035" cy="584775"/>
          </a:xfrm>
          <a:prstGeom prst="rect">
            <a:avLst/>
          </a:prstGeom>
          <a:effectLst>
            <a:outerShdw blurRad="50800" dist="38100" dir="5400000" algn="t" rotWithShape="0">
              <a:prstClr val="black">
                <a:alpha val="40000"/>
              </a:prstClr>
            </a:outerShdw>
          </a:effectLst>
        </p:spPr>
        <p:txBody>
          <a:bodyPr wrap="none">
            <a:spAutoFit/>
          </a:bodyPr>
          <a:lstStyle/>
          <a:p>
            <a:r>
              <a:rPr lang="zh-CN" altLang="en-US" sz="3200" dirty="0">
                <a:latin typeface="方正铁筋隶书简体" panose="03000509000000000000" pitchFamily="65" charset="-122"/>
                <a:ea typeface="方正铁筋隶书简体" panose="03000509000000000000" pitchFamily="65" charset="-122"/>
              </a:rPr>
              <a:t>壹</a:t>
            </a:r>
            <a:endParaRPr lang="zh-CN" altLang="en-US" sz="3200" dirty="0">
              <a:latin typeface="方正铁筋隶书简体" panose="03000509000000000000" pitchFamily="65" charset="-122"/>
              <a:ea typeface="方正铁筋隶书简体" panose="03000509000000000000" pitchFamily="65" charset="-122"/>
            </a:endParaRPr>
          </a:p>
        </p:txBody>
      </p:sp>
      <p:pic>
        <p:nvPicPr>
          <p:cNvPr id="44" name="图片 43"/>
          <p:cNvPicPr>
            <a:picLocks noChangeAspect="1"/>
          </p:cNvPicPr>
          <p:nvPr/>
        </p:nvPicPr>
        <p:blipFill>
          <a:blip r:embed="rId7">
            <a:clrChange>
              <a:clrFrom>
                <a:srgbClr val="FFFFFF"/>
              </a:clrFrom>
              <a:clrTo>
                <a:srgbClr val="FFFFFF">
                  <a:alpha val="0"/>
                </a:srgbClr>
              </a:clrTo>
            </a:clrChange>
            <a:duotone>
              <a:prstClr val="black"/>
              <a:schemeClr val="tx1">
                <a:tint val="45000"/>
                <a:satMod val="400000"/>
              </a:schemeClr>
            </a:duotone>
          </a:blip>
          <a:stretch>
            <a:fillRect/>
          </a:stretch>
        </p:blipFill>
        <p:spPr>
          <a:xfrm>
            <a:off x="3200400" y="2425700"/>
            <a:ext cx="492760" cy="3373755"/>
          </a:xfrm>
          <a:prstGeom prst="rect">
            <a:avLst/>
          </a:prstGeom>
          <a:effectLst>
            <a:outerShdw blurRad="63500" sx="102000" sy="102000" algn="ctr" rotWithShape="0">
              <a:schemeClr val="bg1">
                <a:lumMod val="50000"/>
                <a:alpha val="40000"/>
              </a:schemeClr>
            </a:outerShdw>
          </a:effectLst>
        </p:spPr>
      </p:pic>
      <p:pic>
        <p:nvPicPr>
          <p:cNvPr id="48" name="图片 47"/>
          <p:cNvPicPr>
            <a:picLocks noChangeAspect="1"/>
          </p:cNvPicPr>
          <p:nvPr/>
        </p:nvPicPr>
        <p:blipFill>
          <a:blip r:embed="rId7">
            <a:clrChange>
              <a:clrFrom>
                <a:srgbClr val="FFFFFF"/>
              </a:clrFrom>
              <a:clrTo>
                <a:srgbClr val="FFFFFF">
                  <a:alpha val="0"/>
                </a:srgbClr>
              </a:clrTo>
            </a:clrChange>
            <a:duotone>
              <a:prstClr val="black"/>
              <a:schemeClr val="tx1">
                <a:tint val="45000"/>
                <a:satMod val="400000"/>
              </a:schemeClr>
            </a:duotone>
          </a:blip>
          <a:stretch>
            <a:fillRect/>
          </a:stretch>
        </p:blipFill>
        <p:spPr>
          <a:xfrm>
            <a:off x="4647565" y="2388235"/>
            <a:ext cx="492760" cy="3449320"/>
          </a:xfrm>
          <a:prstGeom prst="rect">
            <a:avLst/>
          </a:prstGeom>
          <a:effectLst>
            <a:outerShdw blurRad="63500" sx="102000" sy="102000" algn="ctr" rotWithShape="0">
              <a:schemeClr val="bg1">
                <a:lumMod val="50000"/>
                <a:alpha val="40000"/>
              </a:schemeClr>
            </a:outerShdw>
          </a:effectLst>
        </p:spPr>
      </p:pic>
      <p:sp>
        <p:nvSpPr>
          <p:cNvPr id="45" name="PA_淘宝网chenying0907出品 34"/>
          <p:cNvSpPr/>
          <p:nvPr>
            <p:custDataLst>
              <p:tags r:id="rId8"/>
            </p:custDataLst>
          </p:nvPr>
        </p:nvSpPr>
        <p:spPr>
          <a:xfrm>
            <a:off x="3233645" y="1564963"/>
            <a:ext cx="595035" cy="584775"/>
          </a:xfrm>
          <a:prstGeom prst="rect">
            <a:avLst/>
          </a:prstGeom>
          <a:effectLst>
            <a:outerShdw blurRad="50800" dist="38100" dir="5400000" algn="t" rotWithShape="0">
              <a:prstClr val="black">
                <a:alpha val="40000"/>
              </a:prstClr>
            </a:outerShdw>
          </a:effectLst>
        </p:spPr>
        <p:txBody>
          <a:bodyPr wrap="none">
            <a:spAutoFit/>
          </a:bodyPr>
          <a:lstStyle/>
          <a:p>
            <a:r>
              <a:rPr lang="zh-CN" altLang="en-US" sz="3200" dirty="0">
                <a:latin typeface="方正铁筋隶书简体" panose="03000509000000000000" pitchFamily="65" charset="-122"/>
                <a:ea typeface="方正铁筋隶书简体" panose="03000509000000000000" pitchFamily="65" charset="-122"/>
              </a:rPr>
              <a:t>贰</a:t>
            </a:r>
            <a:endParaRPr lang="zh-CN" altLang="en-US" sz="3200" dirty="0">
              <a:latin typeface="方正铁筋隶书简体" panose="03000509000000000000" pitchFamily="65" charset="-122"/>
              <a:ea typeface="方正铁筋隶书简体" panose="03000509000000000000" pitchFamily="65" charset="-122"/>
            </a:endParaRPr>
          </a:p>
        </p:txBody>
      </p:sp>
      <p:sp>
        <p:nvSpPr>
          <p:cNvPr id="49" name="PA_淘宝网chenying0907出品 38"/>
          <p:cNvSpPr/>
          <p:nvPr>
            <p:custDataLst>
              <p:tags r:id="rId9"/>
            </p:custDataLst>
          </p:nvPr>
        </p:nvSpPr>
        <p:spPr>
          <a:xfrm>
            <a:off x="4579468" y="1564963"/>
            <a:ext cx="595035" cy="584775"/>
          </a:xfrm>
          <a:prstGeom prst="rect">
            <a:avLst/>
          </a:prstGeom>
          <a:effectLst>
            <a:outerShdw blurRad="50800" dist="38100" dir="5400000" algn="t" rotWithShape="0">
              <a:prstClr val="black">
                <a:alpha val="40000"/>
              </a:prstClr>
            </a:outerShdw>
          </a:effectLst>
        </p:spPr>
        <p:txBody>
          <a:bodyPr wrap="none">
            <a:spAutoFit/>
          </a:bodyPr>
          <a:lstStyle/>
          <a:p>
            <a:r>
              <a:rPr lang="zh-CN" altLang="en-US" sz="3200" dirty="0">
                <a:latin typeface="方正铁筋隶书简体" panose="03000509000000000000" pitchFamily="65" charset="-122"/>
                <a:ea typeface="方正铁筋隶书简体" panose="03000509000000000000" pitchFamily="65" charset="-122"/>
              </a:rPr>
              <a:t>叁</a:t>
            </a:r>
            <a:endParaRPr lang="zh-CN" altLang="en-US" sz="3200" dirty="0">
              <a:latin typeface="方正铁筋隶书简体" panose="03000509000000000000" pitchFamily="65" charset="-122"/>
              <a:ea typeface="方正铁筋隶书简体" panose="03000509000000000000" pitchFamily="65" charset="-122"/>
            </a:endParaRPr>
          </a:p>
        </p:txBody>
      </p:sp>
      <p:pic>
        <p:nvPicPr>
          <p:cNvPr id="52" name="图片 51"/>
          <p:cNvPicPr>
            <a:picLocks noChangeAspect="1"/>
          </p:cNvPicPr>
          <p:nvPr/>
        </p:nvPicPr>
        <p:blipFill>
          <a:blip r:embed="rId7">
            <a:clrChange>
              <a:clrFrom>
                <a:srgbClr val="FFFFFF"/>
              </a:clrFrom>
              <a:clrTo>
                <a:srgbClr val="FFFFFF">
                  <a:alpha val="0"/>
                </a:srgbClr>
              </a:clrTo>
            </a:clrChange>
            <a:duotone>
              <a:prstClr val="black"/>
              <a:schemeClr val="tx1">
                <a:tint val="45000"/>
                <a:satMod val="400000"/>
              </a:schemeClr>
            </a:duotone>
          </a:blip>
          <a:stretch>
            <a:fillRect/>
          </a:stretch>
        </p:blipFill>
        <p:spPr>
          <a:xfrm>
            <a:off x="1824990" y="2425700"/>
            <a:ext cx="492760" cy="3073400"/>
          </a:xfrm>
          <a:prstGeom prst="rect">
            <a:avLst/>
          </a:prstGeom>
          <a:effectLst>
            <a:outerShdw blurRad="63500" sx="102000" sy="102000" algn="ctr" rotWithShape="0">
              <a:schemeClr val="bg1">
                <a:lumMod val="50000"/>
                <a:alpha val="40000"/>
              </a:schemeClr>
            </a:outerShdw>
          </a:effectLst>
        </p:spPr>
      </p:pic>
      <p:sp>
        <p:nvSpPr>
          <p:cNvPr id="53" name="PA_淘宝网chenying0907出品 42"/>
          <p:cNvSpPr/>
          <p:nvPr>
            <p:custDataLst>
              <p:tags r:id="rId10"/>
            </p:custDataLst>
          </p:nvPr>
        </p:nvSpPr>
        <p:spPr>
          <a:xfrm>
            <a:off x="5950835" y="1564963"/>
            <a:ext cx="595035" cy="584775"/>
          </a:xfrm>
          <a:prstGeom prst="rect">
            <a:avLst/>
          </a:prstGeom>
          <a:effectLst>
            <a:outerShdw blurRad="50800" dist="38100" dir="5400000" algn="t" rotWithShape="0">
              <a:prstClr val="black">
                <a:alpha val="40000"/>
              </a:prstClr>
            </a:outerShdw>
          </a:effectLst>
        </p:spPr>
        <p:txBody>
          <a:bodyPr wrap="none">
            <a:spAutoFit/>
          </a:bodyPr>
          <a:lstStyle/>
          <a:p>
            <a:r>
              <a:rPr lang="zh-CN" altLang="en-US" sz="3200" dirty="0">
                <a:latin typeface="方正铁筋隶书简体" panose="03000509000000000000" pitchFamily="65" charset="-122"/>
                <a:ea typeface="方正铁筋隶书简体" panose="03000509000000000000" pitchFamily="65" charset="-122"/>
              </a:rPr>
              <a:t>肆</a:t>
            </a:r>
            <a:endParaRPr lang="zh-CN" altLang="en-US" sz="3200" dirty="0">
              <a:latin typeface="方正铁筋隶书简体" panose="03000509000000000000" pitchFamily="65" charset="-122"/>
              <a:ea typeface="方正铁筋隶书简体" panose="03000509000000000000" pitchFamily="65" charset="-122"/>
            </a:endParaRPr>
          </a:p>
        </p:txBody>
      </p:sp>
      <p:grpSp>
        <p:nvGrpSpPr>
          <p:cNvPr id="58" name="PA_淘宝网chenying0907出品 39"/>
          <p:cNvGrpSpPr/>
          <p:nvPr>
            <p:custDataLst>
              <p:tags r:id="rId11"/>
            </p:custDataLst>
          </p:nvPr>
        </p:nvGrpSpPr>
        <p:grpSpPr>
          <a:xfrm>
            <a:off x="6001793" y="2343573"/>
            <a:ext cx="493050" cy="3538855"/>
            <a:chOff x="1097896" y="2755053"/>
            <a:chExt cx="493050" cy="3538855"/>
          </a:xfrm>
        </p:grpSpPr>
        <p:sp>
          <p:nvSpPr>
            <p:cNvPr id="59" name="淘宝网chenying0907出品 40"/>
            <p:cNvSpPr txBox="1"/>
            <p:nvPr/>
          </p:nvSpPr>
          <p:spPr>
            <a:xfrm>
              <a:off x="1097896" y="3154468"/>
              <a:ext cx="490220" cy="1869440"/>
            </a:xfrm>
            <a:prstGeom prst="rect">
              <a:avLst/>
            </a:prstGeom>
            <a:noFill/>
          </p:spPr>
          <p:txBody>
            <a:bodyPr vert="eaVert" wrap="none" rtlCol="0">
              <a:spAutoFit/>
            </a:bodyPr>
            <a:lstStyle/>
            <a:p>
              <a:pPr algn="ctr"/>
              <a:r>
                <a:rPr lang="zh-CN" altLang="en-US" sz="2000">
                  <a:latin typeface="方正古隶简体" panose="03000509000000000000" pitchFamily="65" charset="-122"/>
                  <a:ea typeface="方正古隶简体" panose="03000509000000000000" pitchFamily="65" charset="-122"/>
                  <a:sym typeface="+mn-ea"/>
                </a:rPr>
                <a:t>六经皆史的价值</a:t>
              </a:r>
              <a:endParaRPr lang="en-US" altLang="zh-CN" sz="2000">
                <a:latin typeface="方正古隶简体" panose="03000509000000000000" pitchFamily="65" charset="-122"/>
                <a:ea typeface="方正古隶简体" panose="03000509000000000000" pitchFamily="65" charset="-122"/>
                <a:sym typeface="+mn-ea"/>
              </a:endParaRPr>
            </a:p>
          </p:txBody>
        </p:sp>
        <p:pic>
          <p:nvPicPr>
            <p:cNvPr id="60" name="图片 59"/>
            <p:cNvPicPr>
              <a:picLocks noChangeAspect="1"/>
            </p:cNvPicPr>
            <p:nvPr/>
          </p:nvPicPr>
          <p:blipFill>
            <a:blip r:embed="rId7">
              <a:clrChange>
                <a:clrFrom>
                  <a:srgbClr val="FFFFFF"/>
                </a:clrFrom>
                <a:clrTo>
                  <a:srgbClr val="FFFFFF">
                    <a:alpha val="0"/>
                  </a:srgbClr>
                </a:clrTo>
              </a:clrChange>
              <a:duotone>
                <a:prstClr val="black"/>
                <a:schemeClr val="tx1">
                  <a:tint val="45000"/>
                  <a:satMod val="400000"/>
                </a:schemeClr>
              </a:duotone>
            </a:blip>
            <a:stretch>
              <a:fillRect/>
            </a:stretch>
          </p:blipFill>
          <p:spPr>
            <a:xfrm>
              <a:off x="1098186" y="2755053"/>
              <a:ext cx="492760" cy="3538855"/>
            </a:xfrm>
            <a:prstGeom prst="rect">
              <a:avLst/>
            </a:prstGeom>
            <a:effectLst>
              <a:outerShdw blurRad="63500" sx="102000" sy="102000" algn="ctr" rotWithShape="0">
                <a:schemeClr val="bg1">
                  <a:lumMod val="50000"/>
                  <a:alpha val="40000"/>
                </a:schemeClr>
              </a:outerShdw>
            </a:effectLst>
          </p:spPr>
        </p:pic>
      </p:grpSp>
      <p:sp>
        <p:nvSpPr>
          <p:cNvPr id="61" name="PA_淘宝网chenying0907出品 42"/>
          <p:cNvSpPr/>
          <p:nvPr>
            <p:custDataLst>
              <p:tags r:id="rId12"/>
            </p:custDataLst>
          </p:nvPr>
        </p:nvSpPr>
        <p:spPr>
          <a:xfrm>
            <a:off x="7479280" y="1564963"/>
            <a:ext cx="589280" cy="583565"/>
          </a:xfrm>
          <a:prstGeom prst="rect">
            <a:avLst/>
          </a:prstGeom>
          <a:effectLst>
            <a:outerShdw blurRad="50800" dist="38100" dir="5400000" algn="t" rotWithShape="0">
              <a:prstClr val="black">
                <a:alpha val="40000"/>
              </a:prstClr>
            </a:outerShdw>
          </a:effectLst>
        </p:spPr>
        <p:txBody>
          <a:bodyPr wrap="none">
            <a:spAutoFit/>
          </a:bodyPr>
          <a:lstStyle/>
          <a:p>
            <a:r>
              <a:rPr lang="zh-CN" altLang="en-US" sz="3200" dirty="0">
                <a:latin typeface="方正铁筋隶书简体" panose="03000509000000000000" pitchFamily="65" charset="-122"/>
                <a:ea typeface="方正铁筋隶书简体" panose="03000509000000000000" pitchFamily="65" charset="-122"/>
              </a:rPr>
              <a:t>伍</a:t>
            </a:r>
            <a:endParaRPr lang="zh-CN" altLang="en-US" sz="3200" dirty="0">
              <a:latin typeface="方正铁筋隶书简体" panose="03000509000000000000" pitchFamily="65" charset="-122"/>
              <a:ea typeface="方正铁筋隶书简体" panose="03000509000000000000" pitchFamily="65" charset="-122"/>
            </a:endParaRPr>
          </a:p>
        </p:txBody>
      </p:sp>
      <p:pic>
        <p:nvPicPr>
          <p:cNvPr id="6" name="图片 5"/>
          <p:cNvPicPr>
            <a:picLocks noChangeAspect="1"/>
          </p:cNvPicPr>
          <p:nvPr/>
        </p:nvPicPr>
        <p:blipFill>
          <a:blip r:embed="rId7">
            <a:clrChange>
              <a:clrFrom>
                <a:srgbClr val="FFFFFF"/>
              </a:clrFrom>
              <a:clrTo>
                <a:srgbClr val="FFFFFF">
                  <a:alpha val="0"/>
                </a:srgbClr>
              </a:clrTo>
            </a:clrChange>
            <a:duotone>
              <a:prstClr val="black"/>
              <a:schemeClr val="tx1">
                <a:tint val="45000"/>
                <a:satMod val="400000"/>
              </a:schemeClr>
            </a:duotone>
          </a:blip>
          <a:stretch>
            <a:fillRect/>
          </a:stretch>
        </p:blipFill>
        <p:spPr>
          <a:xfrm>
            <a:off x="7527067" y="2425703"/>
            <a:ext cx="492796" cy="3052445"/>
          </a:xfrm>
          <a:prstGeom prst="rect">
            <a:avLst/>
          </a:prstGeom>
          <a:effectLst>
            <a:outerShdw blurRad="63500" sx="102000" sy="102000" algn="ctr" rotWithShape="0">
              <a:schemeClr val="bg1">
                <a:lumMod val="50000"/>
                <a:alpha val="40000"/>
              </a:schemeClr>
            </a:outerShdw>
          </a:effectLst>
        </p:spPr>
      </p:pic>
      <p:sp>
        <p:nvSpPr>
          <p:cNvPr id="3" name="文本框 2"/>
          <p:cNvSpPr txBox="1"/>
          <p:nvPr/>
        </p:nvSpPr>
        <p:spPr>
          <a:xfrm>
            <a:off x="1824990" y="2561590"/>
            <a:ext cx="490220" cy="2518410"/>
          </a:xfrm>
          <a:prstGeom prst="rect">
            <a:avLst/>
          </a:prstGeom>
          <a:noFill/>
        </p:spPr>
        <p:txBody>
          <a:bodyPr vert="eaVert" wrap="square" rtlCol="0">
            <a:spAutoFit/>
          </a:bodyPr>
          <a:lstStyle/>
          <a:p>
            <a:pPr algn="ctr"/>
            <a:r>
              <a:rPr lang="zh-CN" altLang="en-US" sz="2000">
                <a:latin typeface="方正古隶简体" panose="03000509000000000000" pitchFamily="65" charset="-122"/>
                <a:ea typeface="方正古隶简体" panose="03000509000000000000" pitchFamily="65" charset="-122"/>
              </a:rPr>
              <a:t>史前文明与史官来源</a:t>
            </a:r>
            <a:endParaRPr lang="zh-CN" altLang="en-US" sz="2000">
              <a:latin typeface="方正古隶简体" panose="03000509000000000000" pitchFamily="65" charset="-122"/>
              <a:ea typeface="方正古隶简体" panose="03000509000000000000" pitchFamily="65"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1000"/>
                                        <p:tgtEl>
                                          <p:spTgt spid="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10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1000"/>
                                        <p:tgtEl>
                                          <p:spTgt spid="4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10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1000"/>
                                        <p:tgtEl>
                                          <p:spTgt spid="5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1000"/>
                                        <p:tgtEl>
                                          <p:spTgt spid="5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p:bldP spid="41" grpId="0" animBg="1"/>
      <p:bldP spid="45" grpId="0" animBg="1"/>
      <p:bldP spid="49" grpId="0" animBg="1"/>
      <p:bldP spid="53" grpId="0" animBg="1"/>
      <p:bldP spid="6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21030"/>
            <a:ext cx="12192000" cy="6972935"/>
          </a:xfrm>
          <a:prstGeom prst="rect">
            <a:avLst/>
          </a:prstGeom>
        </p:spPr>
      </p:pic>
      <p:sp>
        <p:nvSpPr>
          <p:cNvPr id="3" name="内容占位符 2"/>
          <p:cNvSpPr>
            <a:spLocks noGrp="1"/>
          </p:cNvSpPr>
          <p:nvPr>
            <p:ph idx="1"/>
          </p:nvPr>
        </p:nvSpPr>
        <p:spPr>
          <a:xfrm>
            <a:off x="1657350" y="1560195"/>
            <a:ext cx="9673590" cy="4870450"/>
          </a:xfrm>
        </p:spPr>
        <p:txBody>
          <a:bodyPr>
            <a:normAutofit/>
          </a:bodyPr>
          <a:lstStyle/>
          <a:p>
            <a:pPr marL="0" indent="0" fontAlgn="base">
              <a:lnSpc>
                <a:spcPct val="150000"/>
              </a:lnSpc>
              <a:buNone/>
            </a:pPr>
            <a:r>
              <a:rPr lang="zh-CN" altLang="en-US" sz="2400" dirty="0">
                <a:solidFill>
                  <a:schemeClr val="tx1">
                    <a:lumMod val="75000"/>
                    <a:lumOff val="25000"/>
                  </a:schemeClr>
                </a:solidFill>
                <a:latin typeface="方正古隶简体" panose="03000509000000000000" pitchFamily="65" charset="-122"/>
                <a:ea typeface="方正古隶简体" panose="03000509000000000000" pitchFamily="65" charset="-122"/>
                <a:sym typeface="+mn-ea"/>
              </a:rPr>
              <a:t>《春秋》简略记载：“夏五月乙亥，齐崔杼弑其君光。”</a:t>
            </a:r>
            <a:endParaRPr lang="zh-CN" altLang="en-US" sz="2400" dirty="0">
              <a:solidFill>
                <a:schemeClr val="tx1">
                  <a:lumMod val="75000"/>
                  <a:lumOff val="25000"/>
                </a:schemeClr>
              </a:solidFill>
              <a:latin typeface="方正古隶简体" panose="03000509000000000000" pitchFamily="65" charset="-122"/>
              <a:ea typeface="方正古隶简体" panose="03000509000000000000" pitchFamily="65" charset="-122"/>
              <a:sym typeface="+mn-ea"/>
            </a:endParaRPr>
          </a:p>
          <a:p>
            <a:pPr marL="0" indent="0" fontAlgn="base">
              <a:lnSpc>
                <a:spcPct val="150000"/>
              </a:lnSpc>
              <a:buNone/>
            </a:pPr>
            <a:endParaRPr lang="zh-CN" altLang="en-US" sz="2400" dirty="0">
              <a:solidFill>
                <a:schemeClr val="tx1">
                  <a:lumMod val="75000"/>
                  <a:lumOff val="25000"/>
                </a:schemeClr>
              </a:solidFill>
              <a:latin typeface="方正古隶简体" panose="03000509000000000000" pitchFamily="65" charset="-122"/>
              <a:ea typeface="方正古隶简体" panose="03000509000000000000" pitchFamily="65" charset="-122"/>
              <a:sym typeface="+mn-ea"/>
            </a:endParaRPr>
          </a:p>
          <a:p>
            <a:pPr marL="0" indent="0" fontAlgn="base">
              <a:lnSpc>
                <a:spcPct val="150000"/>
              </a:lnSpc>
              <a:buNone/>
            </a:pPr>
            <a:r>
              <a:rPr lang="zh-CN" altLang="en-US" sz="2400" dirty="0">
                <a:solidFill>
                  <a:schemeClr val="tx1">
                    <a:lumMod val="75000"/>
                    <a:lumOff val="25000"/>
                  </a:schemeClr>
                </a:solidFill>
                <a:latin typeface="方正古隶简体" panose="03000509000000000000" pitchFamily="65" charset="-122"/>
                <a:ea typeface="方正古隶简体" panose="03000509000000000000" pitchFamily="65" charset="-122"/>
                <a:sym typeface="+mn-ea"/>
              </a:rPr>
              <a:t>《左传·襄公二十五年》较详记载：</a:t>
            </a:r>
            <a:endParaRPr lang="zh-CN" altLang="en-US" sz="2400" dirty="0">
              <a:solidFill>
                <a:schemeClr val="tx1">
                  <a:lumMod val="75000"/>
                  <a:lumOff val="25000"/>
                </a:schemeClr>
              </a:solidFill>
              <a:latin typeface="方正古隶简体" panose="03000509000000000000" pitchFamily="65" charset="-122"/>
              <a:ea typeface="方正古隶简体" panose="03000509000000000000" pitchFamily="65" charset="-122"/>
              <a:sym typeface="+mn-ea"/>
            </a:endParaRPr>
          </a:p>
          <a:p>
            <a:pPr marL="0" indent="0" fontAlgn="base">
              <a:lnSpc>
                <a:spcPct val="150000"/>
              </a:lnSpc>
              <a:buNone/>
            </a:pPr>
            <a:r>
              <a:rPr lang="zh-CN" altLang="en-US" sz="2400" dirty="0">
                <a:solidFill>
                  <a:schemeClr val="tx1">
                    <a:lumMod val="75000"/>
                    <a:lumOff val="25000"/>
                  </a:schemeClr>
                </a:solidFill>
                <a:latin typeface="方正古隶简体" panose="03000509000000000000" pitchFamily="65" charset="-122"/>
                <a:ea typeface="方正古隶简体" panose="03000509000000000000" pitchFamily="65" charset="-122"/>
                <a:sym typeface="+mn-ea"/>
              </a:rPr>
              <a:t>大史书曰：‘崔杼弑庄公。’崔子杀之。</a:t>
            </a:r>
            <a:r>
              <a:rPr lang="zh-CN" altLang="en-US" sz="2400" dirty="0">
                <a:solidFill>
                  <a:schemeClr val="accent1">
                    <a:lumMod val="50000"/>
                  </a:schemeClr>
                </a:solidFill>
                <a:latin typeface="方正古隶简体" panose="03000509000000000000" pitchFamily="65" charset="-122"/>
                <a:ea typeface="方正古隶简体" panose="03000509000000000000" pitchFamily="65" charset="-122"/>
                <a:sym typeface="+mn-ea"/>
              </a:rPr>
              <a:t>其弟嗣书</a:t>
            </a:r>
            <a:r>
              <a:rPr lang="zh-CN" altLang="en-US" sz="2400" dirty="0">
                <a:solidFill>
                  <a:schemeClr val="tx1">
                    <a:lumMod val="75000"/>
                    <a:lumOff val="25000"/>
                  </a:schemeClr>
                </a:solidFill>
                <a:latin typeface="方正古隶简体" panose="03000509000000000000" pitchFamily="65" charset="-122"/>
                <a:ea typeface="方正古隶简体" panose="03000509000000000000" pitchFamily="65" charset="-122"/>
                <a:sym typeface="+mn-ea"/>
              </a:rPr>
              <a:t>而死者，</a:t>
            </a:r>
            <a:r>
              <a:rPr lang="zh-CN" altLang="en-US" sz="2400" dirty="0">
                <a:solidFill>
                  <a:schemeClr val="accent1">
                    <a:lumMod val="50000"/>
                  </a:schemeClr>
                </a:solidFill>
                <a:latin typeface="方正古隶简体" panose="03000509000000000000" pitchFamily="65" charset="-122"/>
                <a:ea typeface="方正古隶简体" panose="03000509000000000000" pitchFamily="65" charset="-122"/>
                <a:sym typeface="+mn-ea"/>
              </a:rPr>
              <a:t>二人</a:t>
            </a:r>
            <a:r>
              <a:rPr lang="zh-CN" altLang="en-US" sz="2400" dirty="0">
                <a:solidFill>
                  <a:schemeClr val="tx1">
                    <a:lumMod val="75000"/>
                    <a:lumOff val="25000"/>
                  </a:schemeClr>
                </a:solidFill>
                <a:latin typeface="方正古隶简体" panose="03000509000000000000" pitchFamily="65" charset="-122"/>
                <a:ea typeface="方正古隶简体" panose="03000509000000000000" pitchFamily="65" charset="-122"/>
                <a:sym typeface="+mn-ea"/>
              </a:rPr>
              <a:t>。</a:t>
            </a:r>
            <a:r>
              <a:rPr lang="zh-CN" altLang="en-US" sz="2400" dirty="0">
                <a:solidFill>
                  <a:schemeClr val="accent1">
                    <a:lumMod val="50000"/>
                  </a:schemeClr>
                </a:solidFill>
                <a:latin typeface="方正古隶简体" panose="03000509000000000000" pitchFamily="65" charset="-122"/>
                <a:ea typeface="方正古隶简体" panose="03000509000000000000" pitchFamily="65" charset="-122"/>
                <a:sym typeface="+mn-ea"/>
              </a:rPr>
              <a:t>其弟又书</a:t>
            </a:r>
            <a:r>
              <a:rPr lang="zh-CN" altLang="en-US" sz="2400" dirty="0">
                <a:solidFill>
                  <a:schemeClr val="tx1">
                    <a:lumMod val="75000"/>
                    <a:lumOff val="25000"/>
                  </a:schemeClr>
                </a:solidFill>
                <a:latin typeface="方正古隶简体" panose="03000509000000000000" pitchFamily="65" charset="-122"/>
                <a:ea typeface="方正古隶简体" panose="03000509000000000000" pitchFamily="65" charset="-122"/>
                <a:sym typeface="+mn-ea"/>
              </a:rPr>
              <a:t>，乃舍之。</a:t>
            </a:r>
            <a:r>
              <a:rPr lang="zh-CN" altLang="en-US" sz="2400" dirty="0">
                <a:solidFill>
                  <a:schemeClr val="accent1">
                    <a:lumMod val="50000"/>
                  </a:schemeClr>
                </a:solidFill>
                <a:latin typeface="方正古隶简体" panose="03000509000000000000" pitchFamily="65" charset="-122"/>
                <a:ea typeface="方正古隶简体" panose="03000509000000000000" pitchFamily="65" charset="-122"/>
                <a:sym typeface="+mn-ea"/>
              </a:rPr>
              <a:t>南史氏</a:t>
            </a:r>
            <a:r>
              <a:rPr lang="zh-CN" altLang="en-US" sz="2400" dirty="0">
                <a:solidFill>
                  <a:schemeClr val="tx1">
                    <a:lumMod val="75000"/>
                    <a:lumOff val="25000"/>
                  </a:schemeClr>
                </a:solidFill>
                <a:latin typeface="方正古隶简体" panose="03000509000000000000" pitchFamily="65" charset="-122"/>
                <a:ea typeface="方正古隶简体" panose="03000509000000000000" pitchFamily="65" charset="-122"/>
                <a:sym typeface="+mn-ea"/>
              </a:rPr>
              <a:t>闻大史尽死，持简以往，闻既书矣，乃还。</a:t>
            </a:r>
            <a:endParaRPr lang="zh-CN" altLang="en-US" sz="2400" dirty="0">
              <a:solidFill>
                <a:schemeClr val="tx1">
                  <a:lumMod val="75000"/>
                  <a:lumOff val="25000"/>
                </a:schemeClr>
              </a:solidFill>
              <a:latin typeface="方正古隶简体" panose="03000509000000000000" pitchFamily="65" charset="-122"/>
              <a:ea typeface="方正古隶简体" panose="03000509000000000000" pitchFamily="65" charset="-122"/>
              <a:sym typeface="+mn-ea"/>
            </a:endParaRPr>
          </a:p>
        </p:txBody>
      </p:sp>
      <p:sp>
        <p:nvSpPr>
          <p:cNvPr id="25" name="TextBox 24"/>
          <p:cNvSpPr txBox="1"/>
          <p:nvPr/>
        </p:nvSpPr>
        <p:spPr>
          <a:xfrm>
            <a:off x="579516" y="403388"/>
            <a:ext cx="5280587" cy="645160"/>
          </a:xfrm>
          <a:prstGeom prst="rect">
            <a:avLst/>
          </a:prstGeom>
          <a:noFill/>
        </p:spPr>
        <p:txBody>
          <a:bodyPr wrap="square" rtlCol="0">
            <a:spAutoFit/>
          </a:bodyPr>
          <a:lstStyle/>
          <a:p>
            <a:pPr algn="l"/>
            <a:r>
              <a:rPr lang="zh-CN" altLang="en-US" sz="3600" dirty="0">
                <a:solidFill>
                  <a:schemeClr val="tx1">
                    <a:lumMod val="75000"/>
                    <a:lumOff val="25000"/>
                  </a:schemeClr>
                </a:solidFill>
                <a:latin typeface="方正古隶简体" panose="03000509000000000000" pitchFamily="65" charset="-122"/>
                <a:ea typeface="方正古隶简体" panose="03000509000000000000" pitchFamily="65" charset="-122"/>
                <a:sym typeface="+mn-ea"/>
              </a:rPr>
              <a:t>以史制君，杀身成仁</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mn-ea"/>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526859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wd">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par>
                                <p:cTn id="12" presetID="2" presetClass="entr" presetSubtype="8"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additive="base">
                                        <p:cTn id="14" dur="1000" fill="hold"/>
                                        <p:tgtEl>
                                          <p:spTgt spid="31"/>
                                        </p:tgtEl>
                                        <p:attrNameLst>
                                          <p:attrName>ppt_x</p:attrName>
                                        </p:attrNameLst>
                                      </p:cBhvr>
                                      <p:tavLst>
                                        <p:tav tm="0">
                                          <p:val>
                                            <p:strVal val="0-#ppt_w/2"/>
                                          </p:val>
                                        </p:tav>
                                        <p:tav tm="100000">
                                          <p:val>
                                            <p:strVal val="#ppt_x"/>
                                          </p:val>
                                        </p:tav>
                                      </p:tavLst>
                                    </p:anim>
                                    <p:anim calcmode="lin" valueType="num">
                                      <p:cBhvr additive="base">
                                        <p:cTn id="15" dur="1000" fill="hold"/>
                                        <p:tgtEl>
                                          <p:spTgt spid="31"/>
                                        </p:tgtEl>
                                        <p:attrNameLst>
                                          <p:attrName>ppt_y</p:attrName>
                                        </p:attrNameLst>
                                      </p:cBhvr>
                                      <p:tavLst>
                                        <p:tav tm="0">
                                          <p:val>
                                            <p:strVal val="#ppt_y"/>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wipe(left)">
                                      <p:cBhvr>
                                        <p:cTn id="25" dur="30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wipe(left)">
                                      <p:cBhvr>
                                        <p:cTn id="30" dur="30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wipe(left)">
                                      <p:cBhvr>
                                        <p:cTn id="35" dur="3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_淘宝网chenying0907出品 2"/>
          <p:cNvSpPr txBox="1"/>
          <p:nvPr>
            <p:custDataLst>
              <p:tags r:id="rId1"/>
            </p:custDataLst>
          </p:nvPr>
        </p:nvSpPr>
        <p:spPr>
          <a:xfrm>
            <a:off x="455930" y="1405255"/>
            <a:ext cx="6210935" cy="1272540"/>
          </a:xfrm>
          <a:prstGeom prst="rect">
            <a:avLst/>
          </a:prstGeom>
          <a:noFill/>
        </p:spPr>
        <p:txBody>
          <a:bodyPr vert="horz" wrap="square" rtlCol="0">
            <a:spAutoFit/>
          </a:bodyPr>
          <a:lstStyle/>
          <a:p>
            <a:pPr>
              <a:lnSpc>
                <a:spcPct val="160000"/>
              </a:lnSpc>
            </a:pPr>
            <a:r>
              <a:rPr lang="zh-CN" sz="2400">
                <a:uFillTx/>
                <a:latin typeface="方正古隶简体" panose="03000509000000000000" pitchFamily="65" charset="-122"/>
                <a:ea typeface="方正古隶简体" panose="03000509000000000000" pitchFamily="65" charset="-122"/>
                <a:sym typeface="Arial" panose="020B0604020202020204" charset="-76"/>
              </a:rPr>
              <a:t>    </a:t>
            </a:r>
            <a:r>
              <a:rPr lang="zh-CN" sz="2400">
                <a:uFillTx/>
                <a:latin typeface="隶书" panose="02010509060101010101" charset="-122"/>
                <a:ea typeface="隶书" panose="02010509060101010101" charset="-122"/>
                <a:sym typeface="Arial" panose="020B0604020202020204" charset="-76"/>
              </a:rPr>
              <a:t>晋灵公     赵盾       赵穿</a:t>
            </a:r>
            <a:endParaRPr lang="zh-CN" sz="2400">
              <a:uFillTx/>
              <a:latin typeface="隶书" panose="02010509060101010101" charset="-122"/>
              <a:ea typeface="隶书" panose="02010509060101010101" charset="-122"/>
              <a:sym typeface="Arial" panose="020B0604020202020204" charset="-76"/>
            </a:endParaRPr>
          </a:p>
          <a:p>
            <a:pPr>
              <a:lnSpc>
                <a:spcPct val="160000"/>
              </a:lnSpc>
            </a:pPr>
            <a:r>
              <a:rPr lang="zh-CN" sz="2400">
                <a:uFillTx/>
                <a:latin typeface="隶书" panose="02010509060101010101" charset="-122"/>
                <a:ea typeface="隶书" panose="02010509060101010101" charset="-122"/>
                <a:sym typeface="Arial" panose="020B0604020202020204" charset="-76"/>
              </a:rPr>
              <a:t>    晋史董狐     卫士提弥明</a:t>
            </a:r>
            <a:endParaRPr lang="zh-CN" sz="2400">
              <a:uFillTx/>
              <a:latin typeface="隶书" panose="02010509060101010101" charset="-122"/>
              <a:ea typeface="隶书" panose="02010509060101010101" charset="-122"/>
              <a:sym typeface="Arial" panose="020B0604020202020204" charset="-76"/>
            </a:endParaRPr>
          </a:p>
        </p:txBody>
      </p:sp>
      <p:pic>
        <p:nvPicPr>
          <p:cNvPr id="7" name="淘宝店chenying0907 4"/>
          <p:cNvPicPr>
            <a:picLocks noChangeAspect="1"/>
          </p:cNvPicPr>
          <p:nvPr/>
        </p:nvPicPr>
        <p:blipFill>
          <a:blip r:embed="rId2">
            <a:grayscl/>
            <a:lum bright="20000" contrast="-40000"/>
          </a:blip>
          <a:stretch>
            <a:fillRect/>
          </a:stretch>
        </p:blipFill>
        <p:spPr>
          <a:xfrm rot="12615590" flipV="1">
            <a:off x="6667729" y="-92915"/>
            <a:ext cx="5908430" cy="7647960"/>
          </a:xfrm>
          <a:prstGeom prst="rect">
            <a:avLst/>
          </a:prstGeom>
        </p:spPr>
      </p:pic>
      <p:pic>
        <p:nvPicPr>
          <p:cNvPr id="34" name="淘宝店chenying0907 33"/>
          <p:cNvPicPr>
            <a:picLocks noChangeAspect="1"/>
          </p:cNvPicPr>
          <p:nvPr/>
        </p:nvPicPr>
        <p:blipFill>
          <a:blip r:embed="rId2"/>
          <a:stretch>
            <a:fillRect/>
          </a:stretch>
        </p:blipFill>
        <p:spPr>
          <a:xfrm rot="7740000" flipH="1" flipV="1">
            <a:off x="8891905" y="2592070"/>
            <a:ext cx="3227070" cy="4177030"/>
          </a:xfrm>
          <a:prstGeom prst="rect">
            <a:avLst/>
          </a:prstGeom>
        </p:spPr>
      </p:pic>
      <p:sp>
        <p:nvSpPr>
          <p:cNvPr id="25" name="TextBox 24"/>
          <p:cNvSpPr txBox="1"/>
          <p:nvPr/>
        </p:nvSpPr>
        <p:spPr>
          <a:xfrm>
            <a:off x="444500" y="403225"/>
            <a:ext cx="6756400" cy="645160"/>
          </a:xfrm>
          <a:prstGeom prst="rect">
            <a:avLst/>
          </a:prstGeom>
          <a:noFill/>
        </p:spPr>
        <p:txBody>
          <a:bodyPr wrap="square" rtlCol="0">
            <a:spAutoFit/>
          </a:bodyPr>
          <a:lstStyle/>
          <a:p>
            <a:pPr algn="l"/>
            <a:r>
              <a:rPr lang="zh-CN" altLang="en-US" sz="3600" dirty="0">
                <a:solidFill>
                  <a:schemeClr val="tx1"/>
                </a:solidFill>
                <a:effectLst>
                  <a:outerShdw blurRad="38100" dist="19050" dir="2700000" algn="tl" rotWithShape="0">
                    <a:schemeClr val="dk1">
                      <a:alpha val="40000"/>
                    </a:schemeClr>
                  </a:outerShdw>
                </a:effectLst>
                <a:latin typeface="华文隶书" panose="02010800040101010101" charset="-122"/>
                <a:ea typeface="华文隶书" panose="02010800040101010101" charset="-122"/>
                <a:sym typeface="+mn-ea"/>
              </a:rPr>
              <a:t>晋国董狐，秉笔直书</a:t>
            </a:r>
            <a:endParaRPr lang="zh-CN" altLang="en-US" sz="3600" dirty="0">
              <a:solidFill>
                <a:schemeClr val="tx1"/>
              </a:solidFill>
              <a:effectLst>
                <a:outerShdw blurRad="38100" dist="19050" dir="2700000" algn="tl" rotWithShape="0">
                  <a:schemeClr val="dk1">
                    <a:alpha val="40000"/>
                  </a:schemeClr>
                </a:outerShdw>
              </a:effectLst>
              <a:latin typeface="华文隶书" panose="02010800040101010101" charset="-122"/>
              <a:ea typeface="华文隶书" panose="02010800040101010101" charset="-122"/>
              <a:sym typeface="+mn-ea"/>
            </a:endParaRPr>
          </a:p>
        </p:txBody>
      </p:sp>
      <p:pic>
        <p:nvPicPr>
          <p:cNvPr id="31"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674306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赵盾"/>
          <p:cNvPicPr>
            <a:picLocks noChangeAspect="1"/>
          </p:cNvPicPr>
          <p:nvPr/>
        </p:nvPicPr>
        <p:blipFill>
          <a:blip r:embed="rId4"/>
          <a:stretch>
            <a:fillRect/>
          </a:stretch>
        </p:blipFill>
        <p:spPr>
          <a:xfrm>
            <a:off x="6666865" y="1048385"/>
            <a:ext cx="3604895" cy="3072765"/>
          </a:xfrm>
          <a:prstGeom prst="rect">
            <a:avLst/>
          </a:prstGeom>
        </p:spPr>
      </p:pic>
      <p:pic>
        <p:nvPicPr>
          <p:cNvPr id="3" name="图片 2" descr="董狐"/>
          <p:cNvPicPr>
            <a:picLocks noChangeAspect="1"/>
          </p:cNvPicPr>
          <p:nvPr/>
        </p:nvPicPr>
        <p:blipFill>
          <a:blip r:embed="rId5"/>
          <a:stretch>
            <a:fillRect/>
          </a:stretch>
        </p:blipFill>
        <p:spPr>
          <a:xfrm>
            <a:off x="1710055" y="3014345"/>
            <a:ext cx="2946400" cy="24333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wd">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par>
                                <p:cTn id="12" presetID="2" presetClass="entr" presetSubtype="8"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additive="base">
                                        <p:cTn id="14" dur="1000" fill="hold"/>
                                        <p:tgtEl>
                                          <p:spTgt spid="31"/>
                                        </p:tgtEl>
                                        <p:attrNameLst>
                                          <p:attrName>ppt_x</p:attrName>
                                        </p:attrNameLst>
                                      </p:cBhvr>
                                      <p:tavLst>
                                        <p:tav tm="0">
                                          <p:val>
                                            <p:strVal val="0-#ppt_w/2"/>
                                          </p:val>
                                        </p:tav>
                                        <p:tav tm="100000">
                                          <p:val>
                                            <p:strVal val="#ppt_x"/>
                                          </p:val>
                                        </p:tav>
                                      </p:tavLst>
                                    </p:anim>
                                    <p:anim calcmode="lin" valueType="num">
                                      <p:cBhvr additive="base">
                                        <p:cTn id="15" dur="1000" fill="hold"/>
                                        <p:tgtEl>
                                          <p:spTgt spid="31"/>
                                        </p:tgtEl>
                                        <p:attrNameLst>
                                          <p:attrName>ppt_y</p:attrName>
                                        </p:attrNameLst>
                                      </p:cBhvr>
                                      <p:tavLst>
                                        <p:tav tm="0">
                                          <p:val>
                                            <p:strVal val="#ppt_y"/>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_淘宝网chenying0907出品 2"/>
          <p:cNvSpPr txBox="1"/>
          <p:nvPr>
            <p:custDataLst>
              <p:tags r:id="rId1"/>
            </p:custDataLst>
          </p:nvPr>
        </p:nvSpPr>
        <p:spPr>
          <a:xfrm>
            <a:off x="455930" y="1405255"/>
            <a:ext cx="6210935" cy="4225290"/>
          </a:xfrm>
          <a:prstGeom prst="rect">
            <a:avLst/>
          </a:prstGeom>
          <a:noFill/>
        </p:spPr>
        <p:txBody>
          <a:bodyPr vert="horz" wrap="square" rtlCol="0">
            <a:spAutoFit/>
          </a:bodyPr>
          <a:lstStyle/>
          <a:p>
            <a:pPr>
              <a:lnSpc>
                <a:spcPct val="160000"/>
              </a:lnSpc>
            </a:pPr>
            <a:r>
              <a:rPr sz="2400">
                <a:uFillTx/>
                <a:latin typeface="方正古隶简体" panose="03000509000000000000" pitchFamily="65" charset="-122"/>
                <a:ea typeface="方正古隶简体" panose="03000509000000000000" pitchFamily="65" charset="-122"/>
                <a:sym typeface="Arial" panose="020B0604020202020204" charset="-76"/>
              </a:rPr>
              <a:t>孔子说：“董狐，古之良史也，书法不隐；宣子，良大夫也，为法受恶。惜也，出疆乃免。”</a:t>
            </a:r>
            <a:endParaRPr sz="2400">
              <a:uFillTx/>
              <a:latin typeface="方正古隶简体" panose="03000509000000000000" pitchFamily="65" charset="-122"/>
              <a:ea typeface="方正古隶简体" panose="03000509000000000000" pitchFamily="65" charset="-122"/>
              <a:sym typeface="Arial" panose="020B0604020202020204" charset="-76"/>
            </a:endParaRPr>
          </a:p>
          <a:p>
            <a:pPr>
              <a:lnSpc>
                <a:spcPct val="160000"/>
              </a:lnSpc>
              <a:buNone/>
            </a:pPr>
            <a:r>
              <a:rPr sz="2400" b="1">
                <a:uFillTx/>
                <a:latin typeface="方正古隶简体" panose="03000509000000000000" pitchFamily="65" charset="-122"/>
                <a:ea typeface="方正古隶简体" panose="03000509000000000000" pitchFamily="65" charset="-122"/>
                <a:sym typeface="Arial" panose="020B0604020202020204" charset="-76"/>
              </a:rPr>
              <a:t> </a:t>
            </a:r>
            <a:r>
              <a:rPr sz="2400">
                <a:uFillTx/>
                <a:latin typeface="方正古隶简体" panose="03000509000000000000" pitchFamily="65" charset="-122"/>
                <a:ea typeface="方正古隶简体" panose="03000509000000000000" pitchFamily="65" charset="-122"/>
                <a:sym typeface="Arial" panose="020B0604020202020204" charset="-76"/>
              </a:rPr>
              <a:t>杜甫《写怀》：“祸首燧人氏，厉阶董狐笔。”</a:t>
            </a:r>
            <a:endParaRPr sz="2400">
              <a:uFillTx/>
              <a:latin typeface="方正古隶简体" panose="03000509000000000000" pitchFamily="65" charset="-122"/>
              <a:ea typeface="方正古隶简体" panose="03000509000000000000" pitchFamily="65" charset="-122"/>
              <a:sym typeface="Arial" panose="020B0604020202020204" charset="-76"/>
            </a:endParaRPr>
          </a:p>
          <a:p>
            <a:pPr>
              <a:lnSpc>
                <a:spcPct val="160000"/>
              </a:lnSpc>
              <a:buNone/>
            </a:pPr>
            <a:r>
              <a:rPr sz="2400">
                <a:uFillTx/>
                <a:latin typeface="方正古隶简体" panose="03000509000000000000" pitchFamily="65" charset="-122"/>
                <a:ea typeface="方正古隶简体" panose="03000509000000000000" pitchFamily="65" charset="-122"/>
                <a:sym typeface="Arial" panose="020B0604020202020204" charset="-76"/>
              </a:rPr>
              <a:t>文天祥《正气歌》：“在齐太史简，在晋董狐笔。”</a:t>
            </a:r>
            <a:endParaRPr sz="2400">
              <a:uFillTx/>
              <a:latin typeface="方正古隶简体" panose="03000509000000000000" pitchFamily="65" charset="-122"/>
              <a:ea typeface="方正古隶简体" panose="03000509000000000000" pitchFamily="65" charset="-122"/>
              <a:sym typeface="Arial" panose="020B0604020202020204" charset="-76"/>
            </a:endParaRPr>
          </a:p>
        </p:txBody>
      </p:sp>
      <p:pic>
        <p:nvPicPr>
          <p:cNvPr id="7" name="淘宝店chenying0907 4"/>
          <p:cNvPicPr>
            <a:picLocks noChangeAspect="1"/>
          </p:cNvPicPr>
          <p:nvPr/>
        </p:nvPicPr>
        <p:blipFill>
          <a:blip r:embed="rId2">
            <a:grayscl/>
            <a:lum bright="20000" contrast="-40000"/>
          </a:blip>
          <a:stretch>
            <a:fillRect/>
          </a:stretch>
        </p:blipFill>
        <p:spPr>
          <a:xfrm rot="12615590" flipV="1">
            <a:off x="6667729" y="-92915"/>
            <a:ext cx="5908430" cy="7647960"/>
          </a:xfrm>
          <a:prstGeom prst="rect">
            <a:avLst/>
          </a:prstGeom>
        </p:spPr>
      </p:pic>
      <p:pic>
        <p:nvPicPr>
          <p:cNvPr id="34" name="淘宝店chenying0907 33"/>
          <p:cNvPicPr>
            <a:picLocks noChangeAspect="1"/>
          </p:cNvPicPr>
          <p:nvPr/>
        </p:nvPicPr>
        <p:blipFill>
          <a:blip r:embed="rId2"/>
          <a:stretch>
            <a:fillRect/>
          </a:stretch>
        </p:blipFill>
        <p:spPr>
          <a:xfrm rot="7740000" flipH="1" flipV="1">
            <a:off x="8891905" y="2592070"/>
            <a:ext cx="3227070" cy="4177030"/>
          </a:xfrm>
          <a:prstGeom prst="rect">
            <a:avLst/>
          </a:prstGeom>
        </p:spPr>
      </p:pic>
      <p:sp>
        <p:nvSpPr>
          <p:cNvPr id="25" name="TextBox 24"/>
          <p:cNvSpPr txBox="1"/>
          <p:nvPr/>
        </p:nvSpPr>
        <p:spPr>
          <a:xfrm>
            <a:off x="444500" y="403225"/>
            <a:ext cx="6756400" cy="645160"/>
          </a:xfrm>
          <a:prstGeom prst="rect">
            <a:avLst/>
          </a:prstGeom>
          <a:noFill/>
        </p:spPr>
        <p:txBody>
          <a:bodyPr wrap="square" rtlCol="0">
            <a:spAutoFit/>
          </a:bodyPr>
          <a:lstStyle/>
          <a:p>
            <a:pPr algn="l"/>
            <a:r>
              <a:rPr lang="zh-CN" altLang="en-US" sz="3600" dirty="0">
                <a:solidFill>
                  <a:schemeClr val="tx1"/>
                </a:solidFill>
                <a:effectLst>
                  <a:outerShdw blurRad="38100" dist="19050" dir="2700000" algn="tl" rotWithShape="0">
                    <a:schemeClr val="dk1">
                      <a:alpha val="40000"/>
                    </a:schemeClr>
                  </a:outerShdw>
                </a:effectLst>
                <a:latin typeface="华文隶书" panose="02010800040101010101" charset="-122"/>
                <a:ea typeface="华文隶书" panose="02010800040101010101" charset="-122"/>
                <a:sym typeface="+mn-ea"/>
              </a:rPr>
              <a:t>晋国董狐，秉笔直书</a:t>
            </a:r>
            <a:endParaRPr lang="zh-CN" altLang="en-US" sz="3600" dirty="0">
              <a:solidFill>
                <a:schemeClr val="tx1"/>
              </a:solidFill>
              <a:effectLst>
                <a:outerShdw blurRad="38100" dist="19050" dir="2700000" algn="tl" rotWithShape="0">
                  <a:schemeClr val="dk1">
                    <a:alpha val="40000"/>
                  </a:schemeClr>
                </a:outerShdw>
              </a:effectLst>
              <a:latin typeface="华文隶书" panose="02010800040101010101" charset="-122"/>
              <a:ea typeface="华文隶书" panose="02010800040101010101" charset="-122"/>
              <a:sym typeface="+mn-ea"/>
            </a:endParaRPr>
          </a:p>
        </p:txBody>
      </p:sp>
      <p:pic>
        <p:nvPicPr>
          <p:cNvPr id="31"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674306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wd">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par>
                                <p:cTn id="12" presetID="2" presetClass="entr" presetSubtype="8"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additive="base">
                                        <p:cTn id="14" dur="1000" fill="hold"/>
                                        <p:tgtEl>
                                          <p:spTgt spid="31"/>
                                        </p:tgtEl>
                                        <p:attrNameLst>
                                          <p:attrName>ppt_x</p:attrName>
                                        </p:attrNameLst>
                                      </p:cBhvr>
                                      <p:tavLst>
                                        <p:tav tm="0">
                                          <p:val>
                                            <p:strVal val="0-#ppt_w/2"/>
                                          </p:val>
                                        </p:tav>
                                        <p:tav tm="100000">
                                          <p:val>
                                            <p:strVal val="#ppt_x"/>
                                          </p:val>
                                        </p:tav>
                                      </p:tavLst>
                                    </p:anim>
                                    <p:anim calcmode="lin" valueType="num">
                                      <p:cBhvr additive="base">
                                        <p:cTn id="15" dur="1000" fill="hold"/>
                                        <p:tgtEl>
                                          <p:spTgt spid="31"/>
                                        </p:tgtEl>
                                        <p:attrNameLst>
                                          <p:attrName>ppt_y</p:attrName>
                                        </p:attrNameLst>
                                      </p:cBhvr>
                                      <p:tavLst>
                                        <p:tav tm="0">
                                          <p:val>
                                            <p:strVal val="#ppt_y"/>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8130" name="组合 6"/>
          <p:cNvGrpSpPr/>
          <p:nvPr/>
        </p:nvGrpSpPr>
        <p:grpSpPr>
          <a:xfrm>
            <a:off x="2935288" y="-22225"/>
            <a:ext cx="6210300" cy="6540500"/>
            <a:chOff x="0" y="0"/>
            <a:chExt cx="8984" cy="9900"/>
          </a:xfrm>
        </p:grpSpPr>
        <p:pic>
          <p:nvPicPr>
            <p:cNvPr id="48131" name="图片 4" descr="03f96b1c6bfa00fbf57befaf6cc9d428"/>
            <p:cNvPicPr>
              <a:picLocks noChangeAspect="1"/>
            </p:cNvPicPr>
            <p:nvPr/>
          </p:nvPicPr>
          <p:blipFill>
            <a:blip r:embed="rId1"/>
            <a:stretch>
              <a:fillRect/>
            </a:stretch>
          </p:blipFill>
          <p:spPr>
            <a:xfrm>
              <a:off x="0" y="0"/>
              <a:ext cx="8984" cy="9900"/>
            </a:xfrm>
            <a:prstGeom prst="rect">
              <a:avLst/>
            </a:prstGeom>
            <a:noFill/>
            <a:ln w="9525">
              <a:noFill/>
            </a:ln>
          </p:spPr>
        </p:pic>
        <p:sp>
          <p:nvSpPr>
            <p:cNvPr id="48132" name="文本框 5"/>
            <p:cNvSpPr/>
            <p:nvPr/>
          </p:nvSpPr>
          <p:spPr>
            <a:xfrm>
              <a:off x="3004" y="117"/>
              <a:ext cx="3149" cy="8712"/>
            </a:xfrm>
            <a:prstGeom prst="rect">
              <a:avLst/>
            </a:prstGeom>
            <a:noFill/>
            <a:ln w="9525">
              <a:noFill/>
            </a:ln>
          </p:spPr>
          <p:txBody>
            <a:bodyPr wrap="square">
              <a:spAutoFit/>
            </a:bodyPr>
            <a:p>
              <a:pPr>
                <a:lnSpc>
                  <a:spcPct val="120000"/>
                </a:lnSpc>
              </a:pPr>
              <a:endParaRPr>
                <a:ea typeface="宋体" panose="02010600030101010101" pitchFamily="2" charset="-122"/>
              </a:endParaRPr>
            </a:p>
          </p:txBody>
        </p:sp>
      </p:grpSp>
      <p:pic>
        <p:nvPicPr>
          <p:cNvPr id="48133" name="图片 7" descr="76cb2fa332ccab346e25e38b18354b63"/>
          <p:cNvPicPr>
            <a:picLocks noChangeAspect="1"/>
          </p:cNvPicPr>
          <p:nvPr/>
        </p:nvPicPr>
        <p:blipFill>
          <a:blip r:embed="rId2"/>
          <a:srcRect l="54510"/>
          <a:stretch>
            <a:fillRect/>
          </a:stretch>
        </p:blipFill>
        <p:spPr>
          <a:xfrm flipH="1" flipV="1">
            <a:off x="-4762" y="-22225"/>
            <a:ext cx="1474787" cy="2411413"/>
          </a:xfrm>
          <a:prstGeom prst="rect">
            <a:avLst/>
          </a:prstGeom>
          <a:noFill/>
          <a:ln w="9525">
            <a:noFill/>
          </a:ln>
        </p:spPr>
      </p:pic>
      <p:pic>
        <p:nvPicPr>
          <p:cNvPr id="48134" name="图片 8" descr="76cb2fa332ccab346e25e38b18354b63"/>
          <p:cNvPicPr>
            <a:picLocks noChangeAspect="1"/>
          </p:cNvPicPr>
          <p:nvPr/>
        </p:nvPicPr>
        <p:blipFill>
          <a:blip r:embed="rId2"/>
          <a:stretch>
            <a:fillRect/>
          </a:stretch>
        </p:blipFill>
        <p:spPr>
          <a:xfrm>
            <a:off x="8489950" y="4108450"/>
            <a:ext cx="3722688" cy="2763838"/>
          </a:xfrm>
          <a:prstGeom prst="rect">
            <a:avLst/>
          </a:prstGeom>
          <a:noFill/>
          <a:ln w="9525">
            <a:noFill/>
          </a:ln>
        </p:spPr>
      </p:pic>
      <p:sp>
        <p:nvSpPr>
          <p:cNvPr id="48136" name="文本框 48135"/>
          <p:cNvSpPr txBox="1"/>
          <p:nvPr/>
        </p:nvSpPr>
        <p:spPr>
          <a:xfrm>
            <a:off x="5304790" y="-22225"/>
            <a:ext cx="1081088" cy="583565"/>
          </a:xfrm>
          <a:prstGeom prst="rect">
            <a:avLst/>
          </a:prstGeom>
          <a:noFill/>
          <a:ln w="9525">
            <a:noFill/>
          </a:ln>
        </p:spPr>
        <p:txBody>
          <a:bodyPr wrap="square">
            <a:spAutoFit/>
          </a:bodyPr>
          <a:p>
            <a:r>
              <a:rPr lang="zh-CN" altLang="en-US" sz="3200" dirty="0">
                <a:ea typeface="隶书" panose="02010509060101010101" charset="-122"/>
              </a:rPr>
              <a:t>（三）</a:t>
            </a:r>
            <a:endParaRPr lang="zh-CN" altLang="en-US" sz="3200" dirty="0">
              <a:ea typeface="隶书" panose="02010509060101010101" charset="-122"/>
            </a:endParaRPr>
          </a:p>
        </p:txBody>
      </p:sp>
      <p:sp>
        <p:nvSpPr>
          <p:cNvPr id="2" name="文本框 1"/>
          <p:cNvSpPr txBox="1"/>
          <p:nvPr/>
        </p:nvSpPr>
        <p:spPr>
          <a:xfrm>
            <a:off x="5640070" y="403860"/>
            <a:ext cx="736600" cy="5329555"/>
          </a:xfrm>
          <a:prstGeom prst="rect">
            <a:avLst/>
          </a:prstGeom>
          <a:noFill/>
        </p:spPr>
        <p:txBody>
          <a:bodyPr vert="eaVert" wrap="square" rtlCol="0">
            <a:spAutoFit/>
          </a:bodyPr>
          <a:p>
            <a:r>
              <a:rPr lang="zh-CN" altLang="en-US" sz="3600" dirty="0">
                <a:ea typeface="隶书" panose="02010509060101010101" charset="-122"/>
                <a:sym typeface="+mn-ea"/>
              </a:rPr>
              <a:t>史记</a:t>
            </a:r>
            <a:r>
              <a:rPr lang="en-US" altLang="zh-CN" sz="3600" dirty="0">
                <a:ea typeface="隶书" panose="02010509060101010101" charset="-122"/>
                <a:sym typeface="+mn-ea"/>
              </a:rPr>
              <a:t>-</a:t>
            </a:r>
            <a:r>
              <a:rPr lang="zh-CN" altLang="en-US" sz="3600" dirty="0">
                <a:ea typeface="隶书" panose="02010509060101010101" charset="-122"/>
                <a:sym typeface="+mn-ea"/>
              </a:rPr>
              <a:t>学兼天人会通古今</a:t>
            </a:r>
            <a:endParaRPr lang="zh-CN" altLang="en-US" sz="3600" dirty="0">
              <a:ea typeface="隶书" panose="02010509060101010101" charset="-122"/>
              <a:sym typeface="+mn-ea"/>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686334" cy="6858000"/>
          </a:xfrm>
          <a:prstGeom prst="rect">
            <a:avLst/>
          </a:prstGeom>
        </p:spPr>
      </p:pic>
      <p:sp>
        <p:nvSpPr>
          <p:cNvPr id="18" name="矩形 17"/>
          <p:cNvSpPr/>
          <p:nvPr/>
        </p:nvSpPr>
        <p:spPr>
          <a:xfrm>
            <a:off x="0" y="0"/>
            <a:ext cx="12192000" cy="6858000"/>
          </a:xfrm>
          <a:prstGeom prst="rect">
            <a:avLst/>
          </a:prstGeom>
          <a:gradFill flip="none" rotWithShape="1">
            <a:gsLst>
              <a:gs pos="0">
                <a:schemeClr val="bg1">
                  <a:alpha val="33000"/>
                </a:schemeClr>
              </a:gs>
              <a:gs pos="75000">
                <a:srgbClr val="FFFFFF">
                  <a:alpha val="88000"/>
                </a:srgbClr>
              </a:gs>
              <a:gs pos="78000">
                <a:srgbClr val="FFFFFF"/>
              </a:gs>
              <a:gs pos="84000">
                <a:srgbClr val="FFFFFF">
                  <a:alpha val="47000"/>
                </a:srgb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2638425" y="1304290"/>
            <a:ext cx="7249795" cy="2861310"/>
          </a:xfrm>
          <a:prstGeom prst="rect">
            <a:avLst/>
          </a:prstGeom>
          <a:noFill/>
        </p:spPr>
        <p:txBody>
          <a:bodyPr wrap="square" rtlCol="0">
            <a:spAutoFit/>
          </a:bodyPr>
          <a:lstStyle/>
          <a:p>
            <a:pPr indent="539750">
              <a:lnSpc>
                <a:spcPct val="150000"/>
              </a:lnSpc>
            </a:pPr>
            <a:r>
              <a:rPr lang="zh-CN" altLang="zh-CN" sz="2400" dirty="0" smtClean="0">
                <a:solidFill>
                  <a:srgbClr val="C00000"/>
                </a:solidFill>
                <a:latin typeface="方正古隶简体" panose="03000509000000000000" pitchFamily="65" charset="-122"/>
                <a:ea typeface="方正古隶简体" panose="03000509000000000000" pitchFamily="65" charset="-122"/>
              </a:rPr>
              <a:t>究天人之际，通古今之变，成一家之言。</a:t>
            </a:r>
            <a:endParaRPr lang="zh-CN" altLang="zh-CN" sz="2400" dirty="0" smtClean="0">
              <a:solidFill>
                <a:srgbClr val="C00000"/>
              </a:solidFill>
              <a:latin typeface="方正古隶简体" panose="03000509000000000000" pitchFamily="65" charset="-122"/>
              <a:ea typeface="方正古隶简体" panose="03000509000000000000" pitchFamily="65" charset="-122"/>
            </a:endParaRPr>
          </a:p>
          <a:p>
            <a:pPr indent="539750">
              <a:lnSpc>
                <a:spcPct val="150000"/>
              </a:lnSpc>
            </a:pPr>
            <a:endParaRPr lang="zh-CN" altLang="zh-CN" sz="2400" dirty="0" smtClean="0">
              <a:solidFill>
                <a:srgbClr val="C00000"/>
              </a:solidFill>
              <a:latin typeface="方正古隶简体" panose="03000509000000000000" pitchFamily="65" charset="-122"/>
              <a:ea typeface="方正古隶简体" panose="03000509000000000000" pitchFamily="65" charset="-122"/>
            </a:endParaRPr>
          </a:p>
          <a:p>
            <a:pPr indent="539750">
              <a:lnSpc>
                <a:spcPct val="150000"/>
              </a:lnSpc>
            </a:pPr>
            <a:r>
              <a:rPr lang="zh-CN" altLang="zh-CN" sz="2400" dirty="0" smtClean="0">
                <a:solidFill>
                  <a:srgbClr val="C00000"/>
                </a:solidFill>
                <a:latin typeface="方正古隶简体" panose="03000509000000000000" pitchFamily="65" charset="-122"/>
                <a:ea typeface="方正古隶简体" panose="03000509000000000000" pitchFamily="65" charset="-122"/>
              </a:rPr>
              <a:t>叙述了我国古代从传说中的黄帝到汉武帝时三千年的历史。主要系统叙述了历代各色各样的人物活动，形成了以人物为中心的我国古代三千年的历史画廊。</a:t>
            </a:r>
            <a:endParaRPr lang="zh-CN" altLang="zh-CN" sz="2400" dirty="0" smtClean="0">
              <a:solidFill>
                <a:srgbClr val="C00000"/>
              </a:solidFill>
              <a:latin typeface="方正古隶简体" panose="03000509000000000000" pitchFamily="65" charset="-122"/>
              <a:ea typeface="方正古隶简体" panose="03000509000000000000" pitchFamily="65" charset="-122"/>
            </a:endParaRP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192823">
            <a:off x="-2076562" y="2603511"/>
            <a:ext cx="4481487" cy="2464818"/>
          </a:xfrm>
          <a:prstGeom prst="rect">
            <a:avLst/>
          </a:prstGeom>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3407177" flipH="1">
            <a:off x="9883990" y="2622175"/>
            <a:ext cx="4481487" cy="2464818"/>
          </a:xfrm>
          <a:prstGeom prst="rect">
            <a:avLst/>
          </a:prstGeom>
        </p:spPr>
      </p:pic>
      <p:sp>
        <p:nvSpPr>
          <p:cNvPr id="26" name="TextBox 24"/>
          <p:cNvSpPr txBox="1"/>
          <p:nvPr/>
        </p:nvSpPr>
        <p:spPr>
          <a:xfrm>
            <a:off x="3117850" y="467995"/>
            <a:ext cx="5698490" cy="645160"/>
          </a:xfrm>
          <a:prstGeom prst="rect">
            <a:avLst/>
          </a:prstGeom>
          <a:noFill/>
        </p:spPr>
        <p:txBody>
          <a:bodyPr wrap="square" rtlCol="0">
            <a:spAutoFit/>
          </a:bodyPr>
          <a:lstStyle/>
          <a:p>
            <a:pPr algn="l"/>
            <a:r>
              <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rPr>
              <a:t>《太史公书》纪传体通史</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endParaRPr>
          </a:p>
        </p:txBody>
      </p:sp>
      <p:pic>
        <p:nvPicPr>
          <p:cNvPr id="27"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8992870"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82c451b50ffe42c5b003aa9995bb228e"/>
          <p:cNvPicPr>
            <a:picLocks noChangeAspect="1"/>
          </p:cNvPicPr>
          <p:nvPr/>
        </p:nvPicPr>
        <p:blipFill>
          <a:blip r:embed="rId1"/>
          <a:srcRect/>
          <a:stretch>
            <a:fillRect/>
          </a:stretch>
        </p:blipFill>
        <p:spPr>
          <a:xfrm>
            <a:off x="1905" y="-13335"/>
            <a:ext cx="1543685" cy="2101850"/>
          </a:xfrm>
          <a:prstGeom prst="rect">
            <a:avLst/>
          </a:prstGeom>
        </p:spPr>
      </p:pic>
      <p:pic>
        <p:nvPicPr>
          <p:cNvPr id="19" name="图片 18" descr="19a2bb8396e7a6ab39a6845112851ede"/>
          <p:cNvPicPr>
            <a:picLocks noChangeAspect="1"/>
          </p:cNvPicPr>
          <p:nvPr/>
        </p:nvPicPr>
        <p:blipFill>
          <a:blip r:embed="rId2"/>
          <a:srcRect l="10868" t="-6892" r="-10868" b="6892"/>
          <a:stretch>
            <a:fillRect/>
          </a:stretch>
        </p:blipFill>
        <p:spPr>
          <a:xfrm flipH="1">
            <a:off x="8970645" y="2580640"/>
            <a:ext cx="3225165" cy="4274820"/>
          </a:xfrm>
          <a:prstGeom prst="rtTriangle">
            <a:avLst/>
          </a:prstGeom>
          <a:effectLst>
            <a:softEdge rad="101600"/>
          </a:effectLst>
        </p:spPr>
      </p:pic>
      <p:sp>
        <p:nvSpPr>
          <p:cNvPr id="26" name="TextBox 24"/>
          <p:cNvSpPr txBox="1"/>
          <p:nvPr/>
        </p:nvSpPr>
        <p:spPr>
          <a:xfrm>
            <a:off x="3649345" y="403225"/>
            <a:ext cx="6846570" cy="645160"/>
          </a:xfrm>
          <a:prstGeom prst="rect">
            <a:avLst/>
          </a:prstGeom>
          <a:noFill/>
        </p:spPr>
        <p:txBody>
          <a:bodyPr wrap="square" rtlCol="0">
            <a:spAutoFit/>
          </a:bodyPr>
          <a:lstStyle/>
          <a:p>
            <a:pPr algn="l"/>
            <a:r>
              <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rPr>
              <a:t>《太史公书》：师法与家法</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endParaRPr>
          </a:p>
        </p:txBody>
      </p:sp>
      <p:pic>
        <p:nvPicPr>
          <p:cNvPr id="27"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963993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19458" name="文本占位符 14338"/>
          <p:cNvSpPr>
            <a:spLocks noGrp="1"/>
          </p:cNvSpPr>
          <p:nvPr>
            <p:ph idx="1"/>
          </p:nvPr>
        </p:nvSpPr>
        <p:spPr>
          <a:xfrm>
            <a:off x="1399540" y="2022475"/>
            <a:ext cx="8636000" cy="2491105"/>
          </a:xfrm>
          <a:noFill/>
          <a:ln>
            <a:noFill/>
          </a:ln>
        </p:spPr>
        <p:txBody>
          <a:bodyPr lIns="91440" tIns="45720" rIns="91440" bIns="45720" anchor="t">
            <a:normAutofit lnSpcReduction="10000"/>
          </a:bodyPr>
          <a:lstStyle/>
          <a:p>
            <a:pPr marL="0" indent="0" algn="l" defTabSz="514350" fontAlgn="auto">
              <a:lnSpc>
                <a:spcPct val="170000"/>
              </a:lnSpc>
              <a:buSzPct val="50000"/>
              <a:buFont typeface="Wingdings 2" panose="05020102010507070707" pitchFamily="2" charset="2"/>
              <a:buNone/>
            </a:pPr>
            <a:r>
              <a:rPr lang="zh-CN" altLang="en-US" sz="2400" dirty="0" smtClean="0">
                <a:solidFill>
                  <a:schemeClr val="tx1"/>
                </a:solidFill>
                <a:latin typeface="方正古隶简体" panose="03000509000000000000" pitchFamily="65" charset="-122"/>
                <a:ea typeface="方正古隶简体" panose="03000509000000000000" pitchFamily="65" charset="-122"/>
                <a:sym typeface="+mn-ea"/>
              </a:rPr>
              <a:t>《史记》是司马迁私人撰述，最早称为《太史公书》。“大史”即“太史”。中国古代有“史官家族”的传统，因为史官不仅要精通文史，还必须懂得天文、历法、数学，掌握这些知识，不是靠学校讲授，而是有师法和家法。</a:t>
            </a:r>
            <a:endParaRPr lang="zh-CN" altLang="en-US" sz="2400" strike="noStrike" kern="1200" baseline="0" noProof="1" smtClean="0">
              <a:solidFill>
                <a:schemeClr val="tx1"/>
              </a:solidFill>
              <a:latin typeface="方正古隶简体" panose="03000509000000000000" pitchFamily="65" charset="-122"/>
              <a:ea typeface="方正古隶简体" panose="03000509000000000000" pitchFamily="65" charset="-122"/>
              <a:cs typeface="+mn-cs"/>
              <a:sym typeface="+mn-ea"/>
            </a:endParaRPr>
          </a:p>
          <a:p>
            <a:pPr marL="0" indent="0" algn="l" defTabSz="514350" fontAlgn="auto">
              <a:lnSpc>
                <a:spcPct val="170000"/>
              </a:lnSpc>
              <a:buSzPct val="50000"/>
              <a:buFont typeface="Wingdings 2" panose="05020102010507070707" pitchFamily="2" charset="2"/>
              <a:buNone/>
            </a:pPr>
            <a:endParaRPr lang="zh-CN" altLang="en-US" sz="2400" strike="noStrike" kern="1200" baseline="0" noProof="1" smtClean="0">
              <a:latin typeface="方正古隶简体" panose="03000509000000000000" pitchFamily="65" charset="-122"/>
              <a:ea typeface="方正古隶简体" panose="03000509000000000000" pitchFamily="65" charset="-122"/>
              <a:cs typeface="+mn-cs"/>
              <a:sym typeface="Arial" panose="020B0604020202020204" charset="-76"/>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686334" cy="6858000"/>
          </a:xfrm>
          <a:prstGeom prst="rect">
            <a:avLst/>
          </a:prstGeom>
        </p:spPr>
      </p:pic>
      <p:sp>
        <p:nvSpPr>
          <p:cNvPr id="18" name="矩形 17"/>
          <p:cNvSpPr/>
          <p:nvPr/>
        </p:nvSpPr>
        <p:spPr>
          <a:xfrm>
            <a:off x="0" y="0"/>
            <a:ext cx="12192000" cy="6858000"/>
          </a:xfrm>
          <a:prstGeom prst="rect">
            <a:avLst/>
          </a:prstGeom>
          <a:gradFill flip="none" rotWithShape="1">
            <a:gsLst>
              <a:gs pos="0">
                <a:schemeClr val="bg1">
                  <a:alpha val="33000"/>
                </a:schemeClr>
              </a:gs>
              <a:gs pos="75000">
                <a:srgbClr val="FFFFFF">
                  <a:alpha val="88000"/>
                </a:srgbClr>
              </a:gs>
              <a:gs pos="78000">
                <a:srgbClr val="FFFFFF"/>
              </a:gs>
              <a:gs pos="84000">
                <a:srgbClr val="FFFFFF">
                  <a:alpha val="47000"/>
                </a:srgb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2745105" y="1226820"/>
            <a:ext cx="7249795" cy="2861310"/>
          </a:xfrm>
          <a:prstGeom prst="rect">
            <a:avLst/>
          </a:prstGeom>
          <a:noFill/>
        </p:spPr>
        <p:txBody>
          <a:bodyPr wrap="square" rtlCol="0">
            <a:spAutoFit/>
          </a:bodyPr>
          <a:lstStyle/>
          <a:p>
            <a:pPr indent="539750">
              <a:lnSpc>
                <a:spcPct val="150000"/>
              </a:lnSpc>
            </a:pPr>
            <a:r>
              <a:rPr lang="zh-CN" altLang="en-US" sz="2400" dirty="0" smtClean="0">
                <a:solidFill>
                  <a:srgbClr val="C00000"/>
                </a:solidFill>
                <a:latin typeface="方正古隶简体" panose="03000509000000000000" pitchFamily="65" charset="-122"/>
                <a:ea typeface="方正古隶简体" panose="03000509000000000000" pitchFamily="65" charset="-122"/>
              </a:rPr>
              <a:t>如此屈辱的刑罚，没有击倒司马迁的信念，为了完成鸿篇巨制《太史公书》，他坚持活了下来，而且在大赦后，迅速投入到自己的著史中来。到征和二年（公元前91年），在司马迁的艰辛努力下，《史记》全书完成，共得130篇，52万余言。</a:t>
            </a:r>
            <a:endParaRPr lang="zh-CN" altLang="en-US" sz="2400" dirty="0" smtClean="0">
              <a:solidFill>
                <a:srgbClr val="C00000"/>
              </a:solidFill>
              <a:latin typeface="方正古隶简体" panose="03000509000000000000" pitchFamily="65" charset="-122"/>
              <a:ea typeface="方正古隶简体" panose="03000509000000000000" pitchFamily="65" charset="-122"/>
            </a:endParaRP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192823">
            <a:off x="-1969882" y="2826396"/>
            <a:ext cx="4481487" cy="2464818"/>
          </a:xfrm>
          <a:prstGeom prst="rect">
            <a:avLst/>
          </a:prstGeom>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3407177" flipH="1">
            <a:off x="9883990" y="2622175"/>
            <a:ext cx="4481487" cy="2464818"/>
          </a:xfrm>
          <a:prstGeom prst="rect">
            <a:avLst/>
          </a:prstGeom>
        </p:spPr>
      </p:pic>
      <p:pic>
        <p:nvPicPr>
          <p:cNvPr id="27"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8465185" y="266700"/>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1+#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82c451b50ffe42c5b003aa9995bb228e"/>
          <p:cNvPicPr>
            <a:picLocks noChangeAspect="1"/>
          </p:cNvPicPr>
          <p:nvPr/>
        </p:nvPicPr>
        <p:blipFill>
          <a:blip r:embed="rId1"/>
          <a:srcRect/>
          <a:stretch>
            <a:fillRect/>
          </a:stretch>
        </p:blipFill>
        <p:spPr>
          <a:xfrm>
            <a:off x="1905" y="-13335"/>
            <a:ext cx="1543685" cy="2101850"/>
          </a:xfrm>
          <a:prstGeom prst="rect">
            <a:avLst/>
          </a:prstGeom>
        </p:spPr>
      </p:pic>
      <p:pic>
        <p:nvPicPr>
          <p:cNvPr id="19" name="图片 18" descr="19a2bb8396e7a6ab39a6845112851ede"/>
          <p:cNvPicPr>
            <a:picLocks noChangeAspect="1"/>
          </p:cNvPicPr>
          <p:nvPr/>
        </p:nvPicPr>
        <p:blipFill>
          <a:blip r:embed="rId2"/>
          <a:srcRect l="10868" t="-6892" r="-10868" b="6892"/>
          <a:stretch>
            <a:fillRect/>
          </a:stretch>
        </p:blipFill>
        <p:spPr>
          <a:xfrm flipH="1">
            <a:off x="8970645" y="2580640"/>
            <a:ext cx="3225165" cy="4274820"/>
          </a:xfrm>
          <a:prstGeom prst="rtTriangle">
            <a:avLst/>
          </a:prstGeom>
          <a:effectLst>
            <a:softEdge rad="101600"/>
          </a:effectLst>
        </p:spPr>
      </p:pic>
      <p:sp>
        <p:nvSpPr>
          <p:cNvPr id="26" name="TextBox 24"/>
          <p:cNvSpPr txBox="1"/>
          <p:nvPr/>
        </p:nvSpPr>
        <p:spPr>
          <a:xfrm>
            <a:off x="3687445" y="403225"/>
            <a:ext cx="5698490" cy="645160"/>
          </a:xfrm>
          <a:prstGeom prst="rect">
            <a:avLst/>
          </a:prstGeom>
          <a:noFill/>
        </p:spPr>
        <p:txBody>
          <a:bodyPr wrap="square" rtlCol="0">
            <a:spAutoFit/>
          </a:bodyPr>
          <a:lstStyle/>
          <a:p>
            <a:pPr algn="l"/>
            <a:r>
              <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rPr>
              <a:t>良史之材：不虚美，不隐恶</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endParaRPr>
          </a:p>
        </p:txBody>
      </p:sp>
      <p:pic>
        <p:nvPicPr>
          <p:cNvPr id="27"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963993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19458" name="文本占位符 14338"/>
          <p:cNvSpPr>
            <a:spLocks noGrp="1"/>
          </p:cNvSpPr>
          <p:nvPr>
            <p:ph idx="1"/>
          </p:nvPr>
        </p:nvSpPr>
        <p:spPr>
          <a:xfrm>
            <a:off x="1399540" y="2022475"/>
            <a:ext cx="8636000" cy="2491105"/>
          </a:xfrm>
          <a:noFill/>
          <a:ln>
            <a:noFill/>
          </a:ln>
        </p:spPr>
        <p:txBody>
          <a:bodyPr lIns="91440" tIns="45720" rIns="91440" bIns="45720" anchor="t">
            <a:normAutofit/>
          </a:bodyPr>
          <a:lstStyle/>
          <a:p>
            <a:pPr marL="0" indent="0" algn="l" defTabSz="514350" fontAlgn="auto">
              <a:lnSpc>
                <a:spcPct val="170000"/>
              </a:lnSpc>
              <a:buSzPct val="50000"/>
              <a:buFont typeface="Wingdings 2" panose="05020102010507070707" pitchFamily="2" charset="2"/>
              <a:buNone/>
            </a:pPr>
            <a:r>
              <a:rPr lang="zh-CN" altLang="en-US" sz="2400" strike="noStrike" kern="1200" baseline="0" noProof="1" smtClean="0">
                <a:latin typeface="方正古隶简体" panose="03000509000000000000" pitchFamily="65" charset="-122"/>
                <a:ea typeface="方正古隶简体" panose="03000509000000000000" pitchFamily="65" charset="-122"/>
                <a:cs typeface="+mn-cs"/>
                <a:sym typeface="Arial" panose="020B0604020202020204" charset="-76"/>
              </a:rPr>
              <a:t>班固在《汉书·司马迁传》中给他以高度的评价：“自刘向、杨雄博极群书，皆称迁有良史之材，服其状况序事理，辩而不华，质而不俚，其文直、其事赅，不虚美、不隐恶，故谓之实录。”</a:t>
            </a:r>
            <a:endParaRPr lang="zh-CN" altLang="en-US" sz="2400" strike="noStrike" kern="1200" baseline="0" noProof="1" smtClean="0">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algn="l" defTabSz="514350" fontAlgn="auto">
              <a:lnSpc>
                <a:spcPct val="170000"/>
              </a:lnSpc>
              <a:buSzPct val="50000"/>
              <a:buFont typeface="Wingdings 2" panose="05020102010507070707" pitchFamily="2" charset="2"/>
              <a:buNone/>
            </a:pPr>
            <a:endParaRPr lang="zh-CN" altLang="en-US" sz="2400" strike="noStrike" kern="1200" baseline="0" noProof="1" smtClean="0">
              <a:latin typeface="方正古隶简体" panose="03000509000000000000" pitchFamily="65" charset="-122"/>
              <a:ea typeface="方正古隶简体" panose="03000509000000000000" pitchFamily="65" charset="-122"/>
              <a:cs typeface="+mn-cs"/>
              <a:sym typeface="Arial" panose="020B0604020202020204" charset="-76"/>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2993" t="4407"/>
          <a:stretch>
            <a:fillRect/>
          </a:stretch>
        </p:blipFill>
        <p:spPr>
          <a:xfrm>
            <a:off x="8392160" y="2792095"/>
            <a:ext cx="3799840" cy="4065905"/>
          </a:xfrm>
          <a:prstGeom prst="rect">
            <a:avLst/>
          </a:prstGeom>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4013" t="63232" r="40992" b="5745"/>
          <a:stretch>
            <a:fillRect/>
          </a:stretch>
        </p:blipFill>
        <p:spPr>
          <a:xfrm>
            <a:off x="-21590" y="5501640"/>
            <a:ext cx="5839460" cy="1385570"/>
          </a:xfrm>
          <a:prstGeom prst="rect">
            <a:avLst/>
          </a:prstGeom>
        </p:spPr>
      </p:pic>
      <p:pic>
        <p:nvPicPr>
          <p:cNvPr id="31"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481139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008505" y="1691005"/>
            <a:ext cx="5813425" cy="1503045"/>
          </a:xfrm>
          <a:prstGeom prst="rect">
            <a:avLst/>
          </a:prstGeom>
          <a:noFill/>
        </p:spPr>
        <p:txBody>
          <a:bodyPr wrap="square" rtlCol="0" anchor="t">
            <a:spAutoFit/>
          </a:bodyPr>
          <a:lstStyle/>
          <a:p>
            <a:pPr marL="0" indent="0" algn="l" defTabSz="514350" fontAlgn="auto">
              <a:lnSpc>
                <a:spcPct val="170000"/>
              </a:lnSpc>
              <a:buSzPct val="50000"/>
              <a:buFont typeface="Wingdings 2" panose="05020102010507070707" pitchFamily="2" charset="2"/>
              <a:buNone/>
            </a:pPr>
            <a:r>
              <a:rPr lang="zh-CN" altLang="en-US" dirty="0" smtClean="0">
                <a:latin typeface="方正古隶简体" panose="03000509000000000000" pitchFamily="65" charset="-122"/>
                <a:ea typeface="方正古隶简体" panose="03000509000000000000" pitchFamily="65" charset="-122"/>
                <a:sym typeface="Arial" panose="020B0604020202020204" charset="-76"/>
              </a:rPr>
              <a:t>●曾国藩喜读《史记》，评价说：“窃以为先哲经世之书，莫善于《史记》。”能这样的评价，是因为这部书讲事理，通权变。</a:t>
            </a:r>
            <a:endParaRPr lang="zh-CN" altLang="en-US"/>
          </a:p>
        </p:txBody>
      </p:sp>
      <p:sp>
        <p:nvSpPr>
          <p:cNvPr id="7" name="TextBox 24"/>
          <p:cNvSpPr txBox="1"/>
          <p:nvPr/>
        </p:nvSpPr>
        <p:spPr>
          <a:xfrm>
            <a:off x="795020" y="403225"/>
            <a:ext cx="3806825" cy="645160"/>
          </a:xfrm>
          <a:prstGeom prst="rect">
            <a:avLst/>
          </a:prstGeom>
          <a:noFill/>
        </p:spPr>
        <p:txBody>
          <a:bodyPr wrap="square" rtlCol="0">
            <a:spAutoFit/>
          </a:bodyPr>
          <a:lstStyle/>
          <a:p>
            <a:pPr algn="l"/>
            <a:r>
              <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rPr>
              <a:t>讲事理、通权变</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2" presetClass="entr" presetSubtype="8"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0-#ppt_w/2"/>
                                          </p:val>
                                        </p:tav>
                                        <p:tav tm="100000">
                                          <p:val>
                                            <p:strVal val="#ppt_x"/>
                                          </p:val>
                                        </p:tav>
                                      </p:tavLst>
                                    </p:anim>
                                    <p:anim calcmode="lin" valueType="num">
                                      <p:cBhvr additive="base">
                                        <p:cTn id="16" dur="1000" fill="hold"/>
                                        <p:tgtEl>
                                          <p:spTgt spid="31"/>
                                        </p:tgtEl>
                                        <p:attrNameLst>
                                          <p:attrName>ppt_y</p:attrName>
                                        </p:attrNameLst>
                                      </p:cBhvr>
                                      <p:tavLst>
                                        <p:tav tm="0">
                                          <p:val>
                                            <p:strVal val="#ppt_y"/>
                                          </p:val>
                                        </p:tav>
                                        <p:tav tm="100000">
                                          <p:val>
                                            <p:strVal val="#ppt_y"/>
                                          </p:val>
                                        </p:tav>
                                      </p:tavLst>
                                    </p:anim>
                                  </p:childTnLst>
                                </p:cTn>
                              </p:par>
                              <p:par>
                                <p:cTn id="17" presetID="41" presetClass="entr" presetSubtype="0" fill="hold" grpId="0" nodeType="withEffect">
                                  <p:stCondLst>
                                    <p:cond delay="0"/>
                                  </p:stCondLst>
                                  <p:iterate type="wd">
                                    <p:tmPct val="10000"/>
                                  </p:iterate>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
                                        </p:tgtEl>
                                        <p:attrNameLst>
                                          <p:attrName>ppt_y</p:attrName>
                                        </p:attrNameLst>
                                      </p:cBhvr>
                                      <p:tavLst>
                                        <p:tav tm="0">
                                          <p:val>
                                            <p:strVal val="#ppt_y"/>
                                          </p:val>
                                        </p:tav>
                                        <p:tav tm="100000">
                                          <p:val>
                                            <p:strVal val="#ppt_y"/>
                                          </p:val>
                                        </p:tav>
                                      </p:tavLst>
                                    </p:anim>
                                    <p:anim calcmode="lin" valueType="num">
                                      <p:cBhvr>
                                        <p:cTn id="21"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 t="52859" r="80712"/>
          <a:stretch>
            <a:fillRect/>
          </a:stretch>
        </p:blipFill>
        <p:spPr>
          <a:xfrm>
            <a:off x="0" y="3604864"/>
            <a:ext cx="2351584" cy="3253136"/>
          </a:xfrm>
          <a:prstGeom prst="rect">
            <a:avLst/>
          </a:prstGeom>
        </p:spPr>
      </p:pic>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69637" r="439"/>
          <a:stretch>
            <a:fillRect/>
          </a:stretch>
        </p:blipFill>
        <p:spPr>
          <a:xfrm>
            <a:off x="8543595" y="-42893"/>
            <a:ext cx="3648405" cy="6900893"/>
          </a:xfrm>
          <a:prstGeom prst="rect">
            <a:avLst/>
          </a:prstGeom>
        </p:spPr>
      </p:pic>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371284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16386" name="文本占位符 11266"/>
          <p:cNvSpPr/>
          <p:nvPr/>
        </p:nvSpPr>
        <p:spPr>
          <a:xfrm>
            <a:off x="2411095" y="1784350"/>
            <a:ext cx="6680835" cy="2484120"/>
          </a:xfrm>
          <a:prstGeom prst="rect">
            <a:avLst/>
          </a:prstGeom>
          <a:noFill/>
          <a:ln>
            <a:noFill/>
          </a:ln>
        </p:spPr>
        <p:txBody>
          <a:bodyPr vert="horz" lIns="91440" tIns="45720" rIns="91440" bIns="45720" rtlCol="0" anchor="t">
            <a:normAutofit/>
          </a:bodyPr>
          <a:lstStyle>
            <a:lvl1pPr marL="271780" indent="-271145" algn="just" defTabSz="514350" rtl="0" eaLnBrk="1" latinLnBrk="0" hangingPunct="1">
              <a:lnSpc>
                <a:spcPct val="110000"/>
              </a:lnSpc>
              <a:spcBef>
                <a:spcPts val="900"/>
              </a:spcBef>
              <a:spcAft>
                <a:spcPts val="0"/>
              </a:spcAft>
              <a:buClr>
                <a:schemeClr val="accent1"/>
              </a:buClr>
              <a:buSzPct val="50000"/>
              <a:buFont typeface="Wingdings 2" panose="05020102010507070707" pitchFamily="2" charset="2"/>
              <a:buChar char=""/>
              <a:defRPr lang="zh-CN" altLang="en-US" sz="1800" kern="1200" baseline="0" dirty="0" smtClean="0">
                <a:solidFill>
                  <a:schemeClr val="bg2"/>
                </a:solidFill>
                <a:latin typeface="+mn-lt"/>
                <a:ea typeface="+mn-ea"/>
                <a:cs typeface="+mn-cs"/>
              </a:defRPr>
            </a:lvl1pPr>
            <a:lvl2pPr marL="0" indent="0" algn="just" defTabSz="514350" rtl="0" eaLnBrk="1" latinLnBrk="0" hangingPunct="1">
              <a:lnSpc>
                <a:spcPct val="120000"/>
              </a:lnSpc>
              <a:spcBef>
                <a:spcPts val="0"/>
              </a:spcBef>
              <a:spcAft>
                <a:spcPts val="1200"/>
              </a:spcAft>
              <a:buClr>
                <a:schemeClr val="accent2">
                  <a:lumMod val="60000"/>
                  <a:lumOff val="40000"/>
                </a:schemeClr>
              </a:buClr>
              <a:buFont typeface="幼圆" panose="02010509060101010101" pitchFamily="1" charset="-122"/>
              <a:buNone/>
              <a:defRPr sz="1500" kern="1200" baseline="0">
                <a:solidFill>
                  <a:schemeClr val="tx1"/>
                </a:solidFill>
                <a:latin typeface="+mn-lt"/>
                <a:ea typeface="+mn-ea"/>
                <a:cs typeface="+mn-cs"/>
              </a:defRPr>
            </a:lvl2pPr>
            <a:lvl3pPr marL="643255" indent="-128270" algn="l" defTabSz="514350" rtl="0" eaLnBrk="1" latinLnBrk="0" hangingPunct="1">
              <a:lnSpc>
                <a:spcPct val="90000"/>
              </a:lnSpc>
              <a:spcBef>
                <a:spcPts val="280"/>
              </a:spcBef>
              <a:buFont typeface="Arial" panose="020B0604020202020204" pitchFamily="34" charset="0"/>
              <a:buChar char="•"/>
              <a:defRPr sz="1500" kern="1200">
                <a:solidFill>
                  <a:srgbClr val="000000"/>
                </a:solidFill>
                <a:latin typeface="+mn-lt"/>
                <a:ea typeface="+mn-ea"/>
                <a:cs typeface="+mn-cs"/>
              </a:defRPr>
            </a:lvl3pPr>
            <a:lvl4pPr marL="900430"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4pPr>
            <a:lvl5pPr marL="1157605"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marL="0" indent="0" defTabSz="514350" fontAlgn="auto">
              <a:lnSpc>
                <a:spcPct val="200000"/>
              </a:lnSpc>
              <a:buSzPct val="50000"/>
              <a:buFont typeface="Wingdings 2" panose="05020102010507070707" pitchFamily="2" charset="2"/>
              <a:buNone/>
            </a:pPr>
            <a:r>
              <a:rPr lang="zh-CN" altLang="en-US" sz="2400" strike="noStrike" kern="1200" baseline="0" noProof="1">
                <a:solidFill>
                  <a:srgbClr val="C00000"/>
                </a:solidFill>
                <a:latin typeface="方正古隶简体" panose="03000509000000000000" pitchFamily="65" charset="-122"/>
                <a:ea typeface="方正古隶简体" panose="03000509000000000000" pitchFamily="65" charset="-122"/>
                <a:cs typeface="+mn-cs"/>
                <a:sym typeface="Arial" panose="020B0604020202020204" charset="-76"/>
              </a:rPr>
              <a:t>学历史就是要用古人的智慧来启发我们的智慧。拿古人的人生作为磨刀石来磨我们临危不惧的利刃。</a:t>
            </a:r>
            <a:endParaRPr lang="zh-CN" altLang="en-US" sz="2400" strike="noStrike" kern="1200" baseline="0" noProof="1">
              <a:solidFill>
                <a:srgbClr val="C00000"/>
              </a:solidFill>
              <a:latin typeface="方正古隶简体" panose="03000509000000000000" pitchFamily="65" charset="-122"/>
              <a:ea typeface="方正古隶简体" panose="03000509000000000000" pitchFamily="65" charset="-122"/>
              <a:cs typeface="+mn-cs"/>
              <a:sym typeface="Arial" panose="020B0604020202020204" charset="-76"/>
            </a:endParaRPr>
          </a:p>
          <a:p>
            <a:pPr marL="0" indent="-271780" defTabSz="514350" fontAlgn="auto">
              <a:lnSpc>
                <a:spcPct val="200000"/>
              </a:lnSpc>
              <a:buSzPct val="50000"/>
              <a:buFont typeface="Wingdings 2" panose="05020102010507070707" pitchFamily="2" charset="2"/>
              <a:buNone/>
            </a:pPr>
            <a:endParaRPr lang="zh-CN" altLang="en-US" sz="2800" strike="noStrike" kern="1200" baseline="0" noProof="1" smtClean="0">
              <a:solidFill>
                <a:schemeClr val="accent2">
                  <a:lumMod val="75000"/>
                </a:schemeClr>
              </a:solidFill>
              <a:uFillTx/>
              <a:latin typeface="楷体" panose="02010609060101010101" charset="-122"/>
              <a:ea typeface="楷体" panose="02010609060101010101" charset="-122"/>
              <a:cs typeface="+mn-cs"/>
              <a:sym typeface="Arial" panose="020B0604020202020204" charset="-76"/>
            </a:endParaRPr>
          </a:p>
        </p:txBody>
      </p:sp>
      <p:sp>
        <p:nvSpPr>
          <p:cNvPr id="2" name="文本框 1"/>
          <p:cNvSpPr txBox="1"/>
          <p:nvPr/>
        </p:nvSpPr>
        <p:spPr>
          <a:xfrm>
            <a:off x="829310" y="652780"/>
            <a:ext cx="3581400" cy="460375"/>
          </a:xfrm>
          <a:prstGeom prst="rect">
            <a:avLst/>
          </a:prstGeom>
          <a:noFill/>
        </p:spPr>
        <p:txBody>
          <a:bodyPr wrap="square" rtlCol="0">
            <a:spAutoFit/>
            <a:scene3d>
              <a:camera prst="orthographicFront"/>
              <a:lightRig rig="threePt" dir="t"/>
            </a:scene3d>
          </a:bodyPr>
          <a:lstStyle/>
          <a:p>
            <a:r>
              <a:rPr lang="zh-CN" altLang="en-US" sz="2400">
                <a:solidFill>
                  <a:schemeClr val="tx1"/>
                </a:solidFill>
                <a:effectLst>
                  <a:outerShdw blurRad="38100" dist="19050" dir="2700000" algn="tl" rotWithShape="0">
                    <a:schemeClr val="dk1">
                      <a:alpha val="40000"/>
                    </a:schemeClr>
                  </a:outerShdw>
                </a:effectLst>
                <a:latin typeface="华文行楷" panose="02010800040101010101" charset="-122"/>
                <a:ea typeface="华文行楷" panose="02010800040101010101" charset="-122"/>
              </a:rPr>
              <a:t>了解人性，启发智慧</a:t>
            </a:r>
            <a:endParaRPr lang="zh-CN" altLang="en-US" sz="2400">
              <a:solidFill>
                <a:schemeClr val="tx1"/>
              </a:solidFill>
              <a:effectLst>
                <a:outerShdw blurRad="38100" dist="19050" dir="2700000" algn="tl" rotWithShape="0">
                  <a:schemeClr val="dk1">
                    <a:alpha val="40000"/>
                  </a:schemeClr>
                </a:outerShdw>
              </a:effectLst>
              <a:latin typeface="华文行楷" panose="02010800040101010101" charset="-122"/>
              <a:ea typeface="华文行楷" panose="020108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1000" fill="hold"/>
                                        <p:tgtEl>
                                          <p:spTgt spid="31"/>
                                        </p:tgtEl>
                                        <p:attrNameLst>
                                          <p:attrName>ppt_x</p:attrName>
                                        </p:attrNameLst>
                                      </p:cBhvr>
                                      <p:tavLst>
                                        <p:tav tm="0">
                                          <p:val>
                                            <p:strVal val="0-#ppt_w/2"/>
                                          </p:val>
                                        </p:tav>
                                        <p:tav tm="100000">
                                          <p:val>
                                            <p:strVal val="#ppt_x"/>
                                          </p:val>
                                        </p:tav>
                                      </p:tavLst>
                                    </p:anim>
                                    <p:anim calcmode="lin" valueType="num">
                                      <p:cBhvr additive="base">
                                        <p:cTn id="18" dur="1000" fill="hold"/>
                                        <p:tgtEl>
                                          <p:spTgt spid="31"/>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16386"/>
                                        </p:tgtEl>
                                        <p:attrNameLst>
                                          <p:attrName>style.visibility</p:attrName>
                                        </p:attrNameLst>
                                      </p:cBhvr>
                                      <p:to>
                                        <p:strVal val="visible"/>
                                      </p:to>
                                    </p:set>
                                    <p:animEffect transition="in" filter="fade">
                                      <p:cBhvr>
                                        <p:cTn id="21"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8130" name="组合 6"/>
          <p:cNvGrpSpPr/>
          <p:nvPr/>
        </p:nvGrpSpPr>
        <p:grpSpPr>
          <a:xfrm>
            <a:off x="2935288" y="-22225"/>
            <a:ext cx="6210300" cy="6540500"/>
            <a:chOff x="0" y="0"/>
            <a:chExt cx="8984" cy="9900"/>
          </a:xfrm>
        </p:grpSpPr>
        <p:pic>
          <p:nvPicPr>
            <p:cNvPr id="48131" name="图片 4" descr="03f96b1c6bfa00fbf57befaf6cc9d428"/>
            <p:cNvPicPr>
              <a:picLocks noChangeAspect="1"/>
            </p:cNvPicPr>
            <p:nvPr/>
          </p:nvPicPr>
          <p:blipFill>
            <a:blip r:embed="rId1"/>
            <a:stretch>
              <a:fillRect/>
            </a:stretch>
          </p:blipFill>
          <p:spPr>
            <a:xfrm>
              <a:off x="0" y="0"/>
              <a:ext cx="8984" cy="9900"/>
            </a:xfrm>
            <a:prstGeom prst="rect">
              <a:avLst/>
            </a:prstGeom>
            <a:noFill/>
            <a:ln w="9525">
              <a:noFill/>
            </a:ln>
          </p:spPr>
        </p:pic>
        <p:sp>
          <p:nvSpPr>
            <p:cNvPr id="48132" name="文本框 5"/>
            <p:cNvSpPr/>
            <p:nvPr/>
          </p:nvSpPr>
          <p:spPr>
            <a:xfrm>
              <a:off x="3004" y="117"/>
              <a:ext cx="3149" cy="8712"/>
            </a:xfrm>
            <a:prstGeom prst="rect">
              <a:avLst/>
            </a:prstGeom>
            <a:noFill/>
            <a:ln w="9525">
              <a:noFill/>
            </a:ln>
          </p:spPr>
          <p:txBody>
            <a:bodyPr wrap="square">
              <a:spAutoFit/>
            </a:bodyPr>
            <a:p>
              <a:pPr>
                <a:lnSpc>
                  <a:spcPct val="120000"/>
                </a:lnSpc>
              </a:pPr>
              <a:endParaRPr>
                <a:ea typeface="宋体" panose="02010600030101010101" pitchFamily="2" charset="-122"/>
              </a:endParaRPr>
            </a:p>
          </p:txBody>
        </p:sp>
      </p:grpSp>
      <p:pic>
        <p:nvPicPr>
          <p:cNvPr id="48133" name="图片 7" descr="76cb2fa332ccab346e25e38b18354b63"/>
          <p:cNvPicPr>
            <a:picLocks noChangeAspect="1"/>
          </p:cNvPicPr>
          <p:nvPr/>
        </p:nvPicPr>
        <p:blipFill>
          <a:blip r:embed="rId2"/>
          <a:srcRect l="54510"/>
          <a:stretch>
            <a:fillRect/>
          </a:stretch>
        </p:blipFill>
        <p:spPr>
          <a:xfrm flipH="1" flipV="1">
            <a:off x="-4762" y="-22225"/>
            <a:ext cx="1474787" cy="2411413"/>
          </a:xfrm>
          <a:prstGeom prst="rect">
            <a:avLst/>
          </a:prstGeom>
          <a:noFill/>
          <a:ln w="9525">
            <a:noFill/>
          </a:ln>
        </p:spPr>
      </p:pic>
      <p:pic>
        <p:nvPicPr>
          <p:cNvPr id="48134" name="图片 8" descr="76cb2fa332ccab346e25e38b18354b63"/>
          <p:cNvPicPr>
            <a:picLocks noChangeAspect="1"/>
          </p:cNvPicPr>
          <p:nvPr/>
        </p:nvPicPr>
        <p:blipFill>
          <a:blip r:embed="rId2"/>
          <a:stretch>
            <a:fillRect/>
          </a:stretch>
        </p:blipFill>
        <p:spPr>
          <a:xfrm>
            <a:off x="8489950" y="4108450"/>
            <a:ext cx="3722688" cy="2763838"/>
          </a:xfrm>
          <a:prstGeom prst="rect">
            <a:avLst/>
          </a:prstGeom>
          <a:noFill/>
          <a:ln w="9525">
            <a:noFill/>
          </a:ln>
        </p:spPr>
      </p:pic>
      <p:sp>
        <p:nvSpPr>
          <p:cNvPr id="48135" name="文本框 48134"/>
          <p:cNvSpPr txBox="1"/>
          <p:nvPr/>
        </p:nvSpPr>
        <p:spPr>
          <a:xfrm>
            <a:off x="5716588" y="655638"/>
            <a:ext cx="582612" cy="5015865"/>
          </a:xfrm>
          <a:prstGeom prst="rect">
            <a:avLst/>
          </a:prstGeom>
          <a:noFill/>
          <a:ln w="9525">
            <a:noFill/>
          </a:ln>
        </p:spPr>
        <p:txBody>
          <a:bodyPr>
            <a:spAutoFit/>
          </a:bodyPr>
          <a:p>
            <a:r>
              <a:rPr lang="zh-CN" altLang="en-US" sz="3200" dirty="0">
                <a:ea typeface="隶书" panose="02010509060101010101" charset="-122"/>
              </a:rPr>
              <a:t>史前文明与史官来源</a:t>
            </a:r>
            <a:endParaRPr lang="zh-CN" altLang="en-US" sz="3200" dirty="0">
              <a:ea typeface="隶书" panose="02010509060101010101" charset="-122"/>
            </a:endParaRPr>
          </a:p>
          <a:p>
            <a:endParaRPr lang="zh-CN" altLang="en-US" sz="3200" dirty="0">
              <a:ea typeface="隶书" panose="02010509060101010101" charset="-122"/>
            </a:endParaRPr>
          </a:p>
        </p:txBody>
      </p:sp>
      <p:sp>
        <p:nvSpPr>
          <p:cNvPr id="48136" name="文本框 48135"/>
          <p:cNvSpPr txBox="1"/>
          <p:nvPr/>
        </p:nvSpPr>
        <p:spPr>
          <a:xfrm>
            <a:off x="5302250" y="190500"/>
            <a:ext cx="1081088" cy="583565"/>
          </a:xfrm>
          <a:prstGeom prst="rect">
            <a:avLst/>
          </a:prstGeom>
          <a:noFill/>
          <a:ln w="9525">
            <a:noFill/>
          </a:ln>
        </p:spPr>
        <p:txBody>
          <a:bodyPr wrap="square">
            <a:spAutoFit/>
          </a:bodyPr>
          <a:p>
            <a:r>
              <a:rPr lang="zh-CN" altLang="en-US" sz="3200" dirty="0">
                <a:ea typeface="隶书" panose="02010509060101010101" charset="-122"/>
              </a:rPr>
              <a:t>（一）</a:t>
            </a:r>
            <a:endParaRPr lang="zh-CN" altLang="en-US" sz="3200" dirty="0">
              <a:ea typeface="隶书" panose="02010509060101010101" charset="-122"/>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3794" name="组合 6"/>
          <p:cNvGrpSpPr/>
          <p:nvPr/>
        </p:nvGrpSpPr>
        <p:grpSpPr>
          <a:xfrm>
            <a:off x="2935288" y="-22225"/>
            <a:ext cx="6210300" cy="6540500"/>
            <a:chOff x="0" y="0"/>
            <a:chExt cx="8984" cy="9900"/>
          </a:xfrm>
        </p:grpSpPr>
        <p:pic>
          <p:nvPicPr>
            <p:cNvPr id="33795" name="图片 4" descr="03f96b1c6bfa00fbf57befaf6cc9d428"/>
            <p:cNvPicPr>
              <a:picLocks noChangeAspect="1"/>
            </p:cNvPicPr>
            <p:nvPr/>
          </p:nvPicPr>
          <p:blipFill>
            <a:blip r:embed="rId1"/>
            <a:stretch>
              <a:fillRect/>
            </a:stretch>
          </p:blipFill>
          <p:spPr>
            <a:xfrm>
              <a:off x="0" y="0"/>
              <a:ext cx="8984" cy="9900"/>
            </a:xfrm>
            <a:prstGeom prst="rect">
              <a:avLst/>
            </a:prstGeom>
            <a:noFill/>
            <a:ln w="9525">
              <a:noFill/>
            </a:ln>
          </p:spPr>
        </p:pic>
        <p:sp>
          <p:nvSpPr>
            <p:cNvPr id="33796" name="文本框 5"/>
            <p:cNvSpPr/>
            <p:nvPr/>
          </p:nvSpPr>
          <p:spPr>
            <a:xfrm>
              <a:off x="1442" y="117"/>
              <a:ext cx="4711" cy="8712"/>
            </a:xfrm>
            <a:prstGeom prst="rect">
              <a:avLst/>
            </a:prstGeom>
            <a:noFill/>
            <a:ln w="9525">
              <a:noFill/>
            </a:ln>
          </p:spPr>
          <p:txBody>
            <a:bodyPr wrap="square">
              <a:spAutoFit/>
            </a:bodyPr>
            <a:p>
              <a:pPr>
                <a:lnSpc>
                  <a:spcPct val="120000"/>
                </a:lnSpc>
              </a:pPr>
              <a:endParaRPr sz="5400">
                <a:solidFill>
                  <a:srgbClr val="000000"/>
                </a:solidFill>
                <a:latin typeface="方正字迹-吕建德行楷简体" panose="02010600010101010101" charset="-122"/>
                <a:ea typeface="方正字迹-吕建德行楷简体" panose="02010600010101010101" charset="-122"/>
                <a:sym typeface="方正字迹-吕建德行楷简体" panose="02010600010101010101" charset="-122"/>
              </a:endParaRPr>
            </a:p>
          </p:txBody>
        </p:sp>
      </p:grpSp>
      <p:pic>
        <p:nvPicPr>
          <p:cNvPr id="33797" name="图片 7" descr="76cb2fa332ccab346e25e38b18354b63"/>
          <p:cNvPicPr>
            <a:picLocks noChangeAspect="1"/>
          </p:cNvPicPr>
          <p:nvPr/>
        </p:nvPicPr>
        <p:blipFill>
          <a:blip r:embed="rId2"/>
          <a:srcRect l="54510"/>
          <a:stretch>
            <a:fillRect/>
          </a:stretch>
        </p:blipFill>
        <p:spPr>
          <a:xfrm flipH="1" flipV="1">
            <a:off x="-4762" y="-22225"/>
            <a:ext cx="1474787" cy="2411413"/>
          </a:xfrm>
          <a:prstGeom prst="rect">
            <a:avLst/>
          </a:prstGeom>
          <a:noFill/>
          <a:ln w="9525">
            <a:noFill/>
          </a:ln>
        </p:spPr>
      </p:pic>
      <p:pic>
        <p:nvPicPr>
          <p:cNvPr id="33798" name="图片 8" descr="76cb2fa332ccab346e25e38b18354b63"/>
          <p:cNvPicPr>
            <a:picLocks noChangeAspect="1"/>
          </p:cNvPicPr>
          <p:nvPr/>
        </p:nvPicPr>
        <p:blipFill>
          <a:blip r:embed="rId2"/>
          <a:stretch>
            <a:fillRect/>
          </a:stretch>
        </p:blipFill>
        <p:spPr>
          <a:xfrm>
            <a:off x="8489950" y="4108450"/>
            <a:ext cx="3722688" cy="2763838"/>
          </a:xfrm>
          <a:prstGeom prst="rect">
            <a:avLst/>
          </a:prstGeom>
          <a:noFill/>
          <a:ln w="9525">
            <a:noFill/>
          </a:ln>
        </p:spPr>
      </p:pic>
      <p:sp>
        <p:nvSpPr>
          <p:cNvPr id="33799" name="文本框 33798"/>
          <p:cNvSpPr txBox="1"/>
          <p:nvPr/>
        </p:nvSpPr>
        <p:spPr>
          <a:xfrm>
            <a:off x="5102225" y="1222375"/>
            <a:ext cx="1279525" cy="4090988"/>
          </a:xfrm>
          <a:prstGeom prst="rect">
            <a:avLst/>
          </a:prstGeom>
          <a:noFill/>
          <a:ln w="9525">
            <a:noFill/>
          </a:ln>
        </p:spPr>
        <p:txBody>
          <a:bodyPr vert="eaVert" wrap="square">
            <a:spAutoFit/>
          </a:bodyPr>
          <a:p>
            <a:r>
              <a:rPr lang="zh-CN" altLang="en-US" sz="3600" dirty="0">
                <a:solidFill>
                  <a:srgbClr val="000000"/>
                </a:solidFill>
                <a:latin typeface="隶书" panose="02010509060101010101" charset="-122"/>
                <a:ea typeface="隶书" panose="02010509060101010101" charset="-122"/>
                <a:sym typeface="隶书" panose="02010509060101010101" charset="-122"/>
              </a:rPr>
              <a:t>六经皆史的价值</a:t>
            </a:r>
            <a:endParaRPr lang="zh-CN" altLang="en-US" sz="3600" dirty="0">
              <a:solidFill>
                <a:srgbClr val="000000"/>
              </a:solidFill>
              <a:latin typeface="隶书" panose="02010509060101010101" charset="-122"/>
              <a:ea typeface="隶书" panose="02010509060101010101" charset="-122"/>
              <a:sym typeface="隶书" panose="02010509060101010101" charset="-122"/>
            </a:endParaRPr>
          </a:p>
          <a:p>
            <a:endParaRPr lang="zh-CN" altLang="en-US" sz="3600" dirty="0">
              <a:solidFill>
                <a:srgbClr val="000000"/>
              </a:solidFill>
              <a:latin typeface="隶书" panose="02010509060101010101" charset="-122"/>
              <a:ea typeface="隶书" panose="02010509060101010101" charset="-122"/>
              <a:sym typeface="隶书" panose="02010509060101010101" charset="-122"/>
            </a:endParaRPr>
          </a:p>
        </p:txBody>
      </p:sp>
      <p:sp>
        <p:nvSpPr>
          <p:cNvPr id="33800" name="文本框 33799"/>
          <p:cNvSpPr txBox="1"/>
          <p:nvPr/>
        </p:nvSpPr>
        <p:spPr>
          <a:xfrm>
            <a:off x="5284788" y="606425"/>
            <a:ext cx="1230312" cy="577850"/>
          </a:xfrm>
          <a:prstGeom prst="rect">
            <a:avLst/>
          </a:prstGeom>
          <a:noFill/>
          <a:ln w="9525">
            <a:noFill/>
          </a:ln>
        </p:spPr>
        <p:txBody>
          <a:bodyPr wrap="square">
            <a:spAutoFit/>
          </a:bodyPr>
          <a:p>
            <a:r>
              <a:rPr lang="zh-CN" altLang="en-US" sz="3200" dirty="0">
                <a:ea typeface="隶书" panose="02010509060101010101" charset="-122"/>
              </a:rPr>
              <a:t>（四）</a:t>
            </a:r>
            <a:endParaRPr lang="zh-CN" altLang="en-US" sz="3200" dirty="0">
              <a:ea typeface="隶书" panose="02010509060101010101" charset="-122"/>
            </a:endParaRPr>
          </a:p>
        </p:txBody>
      </p:sp>
      <p:sp>
        <p:nvSpPr>
          <p:cNvPr id="2" name="灯片编号占位符 1"/>
          <p:cNvSpPr/>
          <p:nvPr>
            <p:ph type="sldNum" sz="quarter" idx="12"/>
          </p:nvPr>
        </p:nvSpPr>
        <p:spPr/>
        <p:txBody>
          <a:bodyPr/>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818" name="图片 4"/>
          <p:cNvPicPr>
            <a:picLocks noChangeAspect="1"/>
          </p:cNvPicPr>
          <p:nvPr/>
        </p:nvPicPr>
        <p:blipFill>
          <a:blip r:embed="rId1"/>
          <a:stretch>
            <a:fillRect/>
          </a:stretch>
        </p:blipFill>
        <p:spPr>
          <a:xfrm>
            <a:off x="0" y="641350"/>
            <a:ext cx="12192000" cy="6972300"/>
          </a:xfrm>
          <a:prstGeom prst="rect">
            <a:avLst/>
          </a:prstGeom>
          <a:noFill/>
          <a:ln w="9525">
            <a:noFill/>
          </a:ln>
        </p:spPr>
      </p:pic>
      <p:pic>
        <p:nvPicPr>
          <p:cNvPr id="34819" name="图片 2" descr="章学诚"/>
          <p:cNvPicPr>
            <a:picLocks noChangeAspect="1"/>
          </p:cNvPicPr>
          <p:nvPr/>
        </p:nvPicPr>
        <p:blipFill>
          <a:blip r:embed="rId2"/>
          <a:stretch>
            <a:fillRect/>
          </a:stretch>
        </p:blipFill>
        <p:spPr>
          <a:xfrm>
            <a:off x="1536700" y="2216150"/>
            <a:ext cx="2197100" cy="3686175"/>
          </a:xfrm>
          <a:prstGeom prst="rect">
            <a:avLst/>
          </a:prstGeom>
          <a:noFill/>
          <a:ln w="9525">
            <a:noFill/>
          </a:ln>
        </p:spPr>
      </p:pic>
      <p:sp>
        <p:nvSpPr>
          <p:cNvPr id="34820" name="文本框 7"/>
          <p:cNvSpPr/>
          <p:nvPr/>
        </p:nvSpPr>
        <p:spPr>
          <a:xfrm>
            <a:off x="4021138" y="958850"/>
            <a:ext cx="5859462" cy="522288"/>
          </a:xfrm>
          <a:prstGeom prst="rect">
            <a:avLst/>
          </a:prstGeom>
          <a:noFill/>
          <a:ln w="9525">
            <a:noFill/>
          </a:ln>
        </p:spPr>
        <p:txBody>
          <a:bodyPr wrap="square">
            <a:spAutoFit/>
          </a:bodyPr>
          <a:p>
            <a:r>
              <a:rPr lang="zh-CN" altLang="en-US" sz="2800" dirty="0">
                <a:solidFill>
                  <a:srgbClr val="000000"/>
                </a:solidFill>
                <a:latin typeface="隶书" panose="02010509060101010101" charset="-122"/>
                <a:ea typeface="隶书" panose="02010509060101010101" charset="-122"/>
                <a:sym typeface="隶书" panose="02010509060101010101" charset="-122"/>
              </a:rPr>
              <a:t>章学诚</a:t>
            </a:r>
            <a:r>
              <a:rPr lang="en-US" altLang="x-none" sz="2800" dirty="0">
                <a:solidFill>
                  <a:srgbClr val="000000"/>
                </a:solidFill>
                <a:latin typeface="隶书" panose="02010509060101010101" charset="-122"/>
                <a:ea typeface="隶书" panose="02010509060101010101" charset="-122"/>
                <a:sym typeface="隶书" panose="02010509060101010101" charset="-122"/>
              </a:rPr>
              <a:t>——</a:t>
            </a:r>
            <a:r>
              <a:rPr lang="zh-CN" altLang="en-US" sz="2800" dirty="0">
                <a:solidFill>
                  <a:srgbClr val="000000"/>
                </a:solidFill>
                <a:latin typeface="隶书" panose="02010509060101010101" charset="-122"/>
                <a:ea typeface="隶书" panose="02010509060101010101" charset="-122"/>
                <a:sym typeface="隶书" panose="02010509060101010101" charset="-122"/>
              </a:rPr>
              <a:t>从病弱书生到史学大家</a:t>
            </a:r>
            <a:endParaRPr lang="zh-CN" altLang="en-US" dirty="0">
              <a:ea typeface="宋体" panose="02010600030101010101" pitchFamily="2" charset="-122"/>
            </a:endParaRPr>
          </a:p>
        </p:txBody>
      </p:sp>
      <p:sp>
        <p:nvSpPr>
          <p:cNvPr id="34821" name="文本框 8"/>
          <p:cNvSpPr/>
          <p:nvPr/>
        </p:nvSpPr>
        <p:spPr>
          <a:xfrm>
            <a:off x="4273550" y="2609850"/>
            <a:ext cx="6381750" cy="1814513"/>
          </a:xfrm>
          <a:prstGeom prst="rect">
            <a:avLst/>
          </a:prstGeom>
          <a:noFill/>
          <a:ln w="9525">
            <a:noFill/>
          </a:ln>
        </p:spPr>
        <p:txBody>
          <a:bodyPr wrap="square">
            <a:spAutoFit/>
          </a:bodyPr>
          <a:p>
            <a:r>
              <a:rPr lang="zh-CN" altLang="en-US" sz="2800" dirty="0">
                <a:solidFill>
                  <a:srgbClr val="000000"/>
                </a:solidFill>
                <a:latin typeface="隶书" panose="02010509060101010101" charset="-122"/>
                <a:ea typeface="隶书" panose="02010509060101010101" charset="-122"/>
                <a:sym typeface="隶书" panose="02010509060101010101" charset="-122"/>
              </a:rPr>
              <a:t> 清代史学家。浙江绍兴人。字实斋。早年博涉史书。中年主修《湖北通志》。晚年目盲，著述不辍。身处乾嘉汉学鼎盛之世，力倡史学，独树一帜。</a:t>
            </a:r>
            <a:endParaRPr lang="zh-CN" altLang="en-US" dirty="0">
              <a:ea typeface="宋体" panose="02010600030101010101" pitchFamily="2" charset="-122"/>
            </a:endParaRPr>
          </a:p>
        </p:txBody>
      </p:sp>
    </p:spTree>
  </p:cSld>
  <p:clrMapOvr>
    <a:masterClrMapping/>
  </p:clrMapOvr>
  <p:transition spd="slow" advTm="1000">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842" name="图片 5" descr="82c451b50ffe42c5b003aa9995bb228e"/>
          <p:cNvPicPr>
            <a:picLocks noChangeAspect="1"/>
          </p:cNvPicPr>
          <p:nvPr/>
        </p:nvPicPr>
        <p:blipFill>
          <a:blip r:embed="rId1"/>
          <a:stretch>
            <a:fillRect/>
          </a:stretch>
        </p:blipFill>
        <p:spPr>
          <a:xfrm>
            <a:off x="1588" y="-12700"/>
            <a:ext cx="1544637" cy="2101850"/>
          </a:xfrm>
          <a:prstGeom prst="rect">
            <a:avLst/>
          </a:prstGeom>
          <a:noFill/>
          <a:ln w="9525">
            <a:noFill/>
          </a:ln>
        </p:spPr>
      </p:pic>
      <p:pic>
        <p:nvPicPr>
          <p:cNvPr id="35843" name="图片 45" descr="dacf80b75ccea290f727b9216c5b7a03"/>
          <p:cNvPicPr>
            <a:picLocks noChangeAspect="1"/>
          </p:cNvPicPr>
          <p:nvPr/>
        </p:nvPicPr>
        <p:blipFill>
          <a:blip r:embed="rId2"/>
          <a:srcRect l="45366" b="9787"/>
          <a:stretch>
            <a:fillRect/>
          </a:stretch>
        </p:blipFill>
        <p:spPr>
          <a:xfrm>
            <a:off x="-342900" y="2014538"/>
            <a:ext cx="2001838" cy="5051425"/>
          </a:xfrm>
          <a:prstGeom prst="rect">
            <a:avLst/>
          </a:prstGeom>
          <a:noFill/>
          <a:ln w="9525">
            <a:noFill/>
          </a:ln>
        </p:spPr>
      </p:pic>
      <p:pic>
        <p:nvPicPr>
          <p:cNvPr id="35844" name="Picture 272" descr="28"/>
          <p:cNvPicPr>
            <a:picLocks noChangeAspect="1"/>
          </p:cNvPicPr>
          <p:nvPr/>
        </p:nvPicPr>
        <p:blipFill>
          <a:blip r:embed="rId3"/>
          <a:srcRect r="-4291" b="14366"/>
          <a:stretch>
            <a:fillRect/>
          </a:stretch>
        </p:blipFill>
        <p:spPr>
          <a:xfrm>
            <a:off x="9639300" y="152400"/>
            <a:ext cx="1530350" cy="960438"/>
          </a:xfrm>
          <a:prstGeom prst="rect">
            <a:avLst/>
          </a:prstGeom>
          <a:noFill/>
          <a:ln w="9525">
            <a:noFill/>
          </a:ln>
        </p:spPr>
      </p:pic>
      <p:sp>
        <p:nvSpPr>
          <p:cNvPr id="35845" name="文本框 3"/>
          <p:cNvSpPr/>
          <p:nvPr/>
        </p:nvSpPr>
        <p:spPr>
          <a:xfrm>
            <a:off x="1909763" y="1411288"/>
            <a:ext cx="7092950" cy="3784600"/>
          </a:xfrm>
          <a:prstGeom prst="rect">
            <a:avLst/>
          </a:prstGeom>
          <a:noFill/>
          <a:ln w="9525">
            <a:noFill/>
          </a:ln>
        </p:spPr>
        <p:txBody>
          <a:bodyPr wrap="square">
            <a:spAutoFit/>
          </a:bodyPr>
          <a:p>
            <a:r>
              <a:rPr lang="en-US" altLang="x-none" sz="2400" dirty="0">
                <a:solidFill>
                  <a:srgbClr val="000000"/>
                </a:solidFill>
                <a:latin typeface="隶书" panose="02010509060101010101" charset="-122"/>
                <a:ea typeface="隶书" panose="02010509060101010101" charset="-122"/>
                <a:sym typeface="隶书" panose="02010509060101010101" charset="-122"/>
              </a:rPr>
              <a:t>·去世了120年后，1922年由刘</a:t>
            </a:r>
            <a:r>
              <a:rPr lang="zh-CN" altLang="en-US" sz="2400" dirty="0">
                <a:solidFill>
                  <a:srgbClr val="000000"/>
                </a:solidFill>
                <a:latin typeface="隶书" panose="02010509060101010101" charset="-122"/>
                <a:ea typeface="隶书" panose="02010509060101010101" charset="-122"/>
                <a:sym typeface="隶书" panose="02010509060101010101" charset="-122"/>
              </a:rPr>
              <a:t>氏</a:t>
            </a:r>
            <a:r>
              <a:rPr lang="en-US" altLang="x-none" sz="2400" dirty="0">
                <a:solidFill>
                  <a:srgbClr val="000000"/>
                </a:solidFill>
                <a:latin typeface="隶书" panose="02010509060101010101" charset="-122"/>
                <a:ea typeface="隶书" panose="02010509060101010101" charset="-122"/>
                <a:sym typeface="隶书" panose="02010509060101010101" charset="-122"/>
              </a:rPr>
              <a:t>搜集生前遗稿整理出版了《章氏遗书》，包含《文史通义》、《校雠通义》等书籍一共58卷。</a:t>
            </a:r>
            <a:endParaRPr lang="zh-CN" altLang="en-US" sz="2400" dirty="0">
              <a:solidFill>
                <a:srgbClr val="000000"/>
              </a:solidFill>
              <a:latin typeface="隶书" panose="02010509060101010101" charset="-122"/>
              <a:ea typeface="隶书" panose="02010509060101010101" charset="-122"/>
              <a:sym typeface="隶书" panose="02010509060101010101" charset="-122"/>
            </a:endParaRPr>
          </a:p>
          <a:p>
            <a:endParaRPr lang="zh-CN" altLang="en-US" sz="2400" dirty="0">
              <a:solidFill>
                <a:srgbClr val="000000"/>
              </a:solidFill>
              <a:latin typeface="隶书" panose="02010509060101010101" charset="-122"/>
              <a:ea typeface="隶书" panose="02010509060101010101" charset="-122"/>
              <a:sym typeface="隶书" panose="02010509060101010101" charset="-122"/>
            </a:endParaRPr>
          </a:p>
          <a:p>
            <a:r>
              <a:rPr lang="en-US" altLang="x-none" sz="2400" dirty="0">
                <a:solidFill>
                  <a:srgbClr val="000000"/>
                </a:solidFill>
                <a:latin typeface="隶书" panose="02010509060101010101" charset="-122"/>
                <a:ea typeface="隶书" panose="02010509060101010101" charset="-122"/>
                <a:sym typeface="隶书" panose="02010509060101010101" charset="-122"/>
              </a:rPr>
              <a:t>·</a:t>
            </a:r>
            <a:r>
              <a:rPr lang="zh-CN" altLang="en-US" sz="2400" dirty="0">
                <a:solidFill>
                  <a:srgbClr val="000000"/>
                </a:solidFill>
                <a:latin typeface="隶书" panose="02010509060101010101" charset="-122"/>
                <a:ea typeface="隶书" panose="02010509060101010101" charset="-122"/>
                <a:sym typeface="隶书" panose="02010509060101010101" charset="-122"/>
              </a:rPr>
              <a:t>章学诚一生主修、参修各类地方志十余部，并撰写了大量的志评著作。</a:t>
            </a:r>
            <a:r>
              <a:rPr lang="zh-CN" altLang="en-US" sz="2400" dirty="0">
                <a:solidFill>
                  <a:srgbClr val="FF0000"/>
                </a:solidFill>
                <a:latin typeface="隶书" panose="02010509060101010101" charset="-122"/>
                <a:ea typeface="隶书" panose="02010509060101010101" charset="-122"/>
                <a:sym typeface="隶书" panose="02010509060101010101" charset="-122"/>
              </a:rPr>
              <a:t>梁启超称章学诚为中国方志学的创始人。</a:t>
            </a:r>
            <a:r>
              <a:rPr lang="zh-CN" altLang="en-US" sz="2400" dirty="0">
                <a:solidFill>
                  <a:srgbClr val="000000"/>
                </a:solidFill>
                <a:latin typeface="隶书" panose="02010509060101010101" charset="-122"/>
                <a:ea typeface="隶书" panose="02010509060101010101" charset="-122"/>
                <a:sym typeface="隶书" panose="02010509060101010101" charset="-122"/>
              </a:rPr>
              <a:t>主修《湖北通志》，并为《湖北通志》写序。</a:t>
            </a:r>
            <a:endParaRPr lang="zh-CN" altLang="en-US" sz="2400" dirty="0">
              <a:solidFill>
                <a:srgbClr val="000000"/>
              </a:solidFill>
              <a:latin typeface="隶书" panose="02010509060101010101" charset="-122"/>
              <a:ea typeface="隶书" panose="02010509060101010101" charset="-122"/>
              <a:sym typeface="隶书" panose="02010509060101010101" charset="-122"/>
            </a:endParaRPr>
          </a:p>
          <a:p>
            <a:endParaRPr lang="zh-CN" altLang="en-US" sz="2400" dirty="0">
              <a:solidFill>
                <a:srgbClr val="000000"/>
              </a:solidFill>
              <a:latin typeface="隶书" panose="02010509060101010101" charset="-122"/>
              <a:ea typeface="隶书" panose="02010509060101010101" charset="-122"/>
              <a:sym typeface="隶书" panose="02010509060101010101" charset="-122"/>
            </a:endParaRPr>
          </a:p>
          <a:p>
            <a:endParaRPr lang="zh-CN" altLang="en-US" sz="2400" dirty="0">
              <a:solidFill>
                <a:srgbClr val="000000"/>
              </a:solidFill>
              <a:latin typeface="隶书" panose="02010509060101010101" charset="-122"/>
              <a:ea typeface="隶书" panose="02010509060101010101" charset="-122"/>
              <a:sym typeface="隶书" panose="02010509060101010101" charset="-122"/>
            </a:endParaRPr>
          </a:p>
        </p:txBody>
      </p:sp>
      <p:sp>
        <p:nvSpPr>
          <p:cNvPr id="35846" name="文本框 1"/>
          <p:cNvSpPr/>
          <p:nvPr/>
        </p:nvSpPr>
        <p:spPr>
          <a:xfrm>
            <a:off x="6089650" y="590550"/>
            <a:ext cx="3370263" cy="522288"/>
          </a:xfrm>
          <a:prstGeom prst="rect">
            <a:avLst/>
          </a:prstGeom>
          <a:noFill/>
          <a:ln w="9525">
            <a:noFill/>
          </a:ln>
        </p:spPr>
        <p:txBody>
          <a:bodyPr wrap="square">
            <a:spAutoFit/>
          </a:bodyPr>
          <a:p>
            <a:r>
              <a:rPr lang="zh-CN" altLang="en-US" sz="2800" dirty="0">
                <a:solidFill>
                  <a:srgbClr val="000000"/>
                </a:solidFill>
                <a:latin typeface="华文楷体" panose="02010600040101010101" charset="-122"/>
                <a:ea typeface="华文楷体" panose="02010600040101010101" charset="-122"/>
                <a:sym typeface="华文楷体" panose="02010600040101010101" charset="-122"/>
              </a:rPr>
              <a:t>章学诚的史学成就</a:t>
            </a:r>
            <a:endParaRPr lang="zh-CN" altLang="en-US" dirty="0">
              <a:ea typeface="宋体" panose="02010600030101010101" pitchFamily="2" charset="-122"/>
            </a:endParaRPr>
          </a:p>
        </p:txBody>
      </p:sp>
      <p:pic>
        <p:nvPicPr>
          <p:cNvPr id="35847" name="图片 2" descr="章氏遗书"/>
          <p:cNvPicPr>
            <a:picLocks noChangeAspect="1"/>
          </p:cNvPicPr>
          <p:nvPr/>
        </p:nvPicPr>
        <p:blipFill>
          <a:blip r:embed="rId4"/>
          <a:stretch>
            <a:fillRect/>
          </a:stretch>
        </p:blipFill>
        <p:spPr>
          <a:xfrm>
            <a:off x="3040063" y="4222750"/>
            <a:ext cx="3136900" cy="2378075"/>
          </a:xfrm>
          <a:prstGeom prst="rect">
            <a:avLst/>
          </a:prstGeom>
          <a:noFill/>
          <a:ln w="9525">
            <a:noFill/>
          </a:ln>
        </p:spPr>
      </p:pic>
      <p:pic>
        <p:nvPicPr>
          <p:cNvPr id="35848" name="图片 4" descr="湖北通志"/>
          <p:cNvPicPr>
            <a:picLocks noChangeAspect="1"/>
          </p:cNvPicPr>
          <p:nvPr/>
        </p:nvPicPr>
        <p:blipFill>
          <a:blip r:embed="rId5"/>
          <a:stretch>
            <a:fillRect/>
          </a:stretch>
        </p:blipFill>
        <p:spPr>
          <a:xfrm>
            <a:off x="7151688" y="4195763"/>
            <a:ext cx="2487612" cy="2430462"/>
          </a:xfrm>
          <a:prstGeom prst="rect">
            <a:avLst/>
          </a:prstGeom>
          <a:noFill/>
          <a:ln w="9525">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866" name="图片 5" descr="82c451b50ffe42c5b003aa9995bb228e"/>
          <p:cNvPicPr>
            <a:picLocks noChangeAspect="1"/>
          </p:cNvPicPr>
          <p:nvPr/>
        </p:nvPicPr>
        <p:blipFill>
          <a:blip r:embed="rId1"/>
          <a:stretch>
            <a:fillRect/>
          </a:stretch>
        </p:blipFill>
        <p:spPr>
          <a:xfrm>
            <a:off x="1588" y="-12700"/>
            <a:ext cx="1544637" cy="2101850"/>
          </a:xfrm>
          <a:prstGeom prst="rect">
            <a:avLst/>
          </a:prstGeom>
          <a:noFill/>
          <a:ln w="9525">
            <a:noFill/>
          </a:ln>
        </p:spPr>
      </p:pic>
      <p:pic>
        <p:nvPicPr>
          <p:cNvPr id="36867" name="图片 18" descr="19a2bb8396e7a6ab39a6845112851ede"/>
          <p:cNvPicPr>
            <a:picLocks noChangeAspect="1"/>
          </p:cNvPicPr>
          <p:nvPr/>
        </p:nvPicPr>
        <p:blipFill>
          <a:blip r:embed="rId2"/>
          <a:srcRect l="10867" t="-6891" r="-10867" b="6891"/>
          <a:stretch>
            <a:fillRect/>
          </a:stretch>
        </p:blipFill>
        <p:spPr>
          <a:xfrm flipH="1">
            <a:off x="8970963" y="2581275"/>
            <a:ext cx="3224212" cy="4273550"/>
          </a:xfrm>
          <a:prstGeom prst="rect">
            <a:avLst/>
          </a:prstGeom>
          <a:noFill/>
          <a:ln w="9525">
            <a:noFill/>
          </a:ln>
        </p:spPr>
      </p:pic>
      <p:sp>
        <p:nvSpPr>
          <p:cNvPr id="36868" name="文本占位符 14338"/>
          <p:cNvSpPr>
            <a:spLocks noGrp="1"/>
          </p:cNvSpPr>
          <p:nvPr>
            <p:ph idx="1"/>
          </p:nvPr>
        </p:nvSpPr>
        <p:spPr>
          <a:xfrm>
            <a:off x="619125" y="1617663"/>
            <a:ext cx="8101013" cy="3897312"/>
          </a:xfrm>
        </p:spPr>
        <p:txBody>
          <a:bodyPr vert="horz" anchor="t">
            <a:normAutofit/>
          </a:bodyPr>
          <a:p>
            <a:pPr defTabSz="914400">
              <a:lnSpc>
                <a:spcPct val="144000"/>
              </a:lnSpc>
              <a:buSzPct val="50000"/>
              <a:buFont typeface="Wingdings 2" panose="05020102010507070707" pitchFamily="2" charset="2"/>
            </a:pPr>
            <a:r>
              <a:rPr lang="zh-CN" altLang="en-US" sz="2300" kern="1200" baseline="0" dirty="0">
                <a:latin typeface="华文楷体" panose="02010600040101010101" charset="-122"/>
                <a:ea typeface="华文楷体" panose="02010600040101010101" charset="-122"/>
                <a:sym typeface="等线" panose="02010600030101010101" charset="-122"/>
              </a:rPr>
              <a:t>德者何？谓著书者之心术也。</a:t>
            </a:r>
            <a:endParaRPr lang="zh-CN" altLang="en-US" sz="2300" kern="1200" baseline="0" dirty="0">
              <a:latin typeface="华文楷体" panose="02010600040101010101" charset="-122"/>
              <a:ea typeface="华文楷体" panose="02010600040101010101" charset="-122"/>
              <a:sym typeface="等线" panose="02010600030101010101" charset="-122"/>
            </a:endParaRPr>
          </a:p>
          <a:p>
            <a:pPr algn="r" defTabSz="914400">
              <a:lnSpc>
                <a:spcPct val="144000"/>
              </a:lnSpc>
              <a:buSzPct val="50000"/>
              <a:buFont typeface="Wingdings 2" panose="05020102010507070707" pitchFamily="2" charset="2"/>
            </a:pPr>
            <a:r>
              <a:rPr lang="en-US" altLang="x-none" sz="2300" kern="1200" baseline="0" dirty="0">
                <a:latin typeface="华文楷体" panose="02010600040101010101" charset="-122"/>
                <a:ea typeface="华文楷体" panose="02010600040101010101" charset="-122"/>
                <a:sym typeface="等线" panose="02010600030101010101" charset="-122"/>
              </a:rPr>
              <a:t>——</a:t>
            </a:r>
            <a:r>
              <a:rPr lang="zh-CN" altLang="en-US" sz="2300" kern="1200" baseline="0" dirty="0">
                <a:latin typeface="华文楷体" panose="02010600040101010101" charset="-122"/>
                <a:ea typeface="华文楷体" panose="02010600040101010101" charset="-122"/>
                <a:sym typeface="等线" panose="02010600030101010101" charset="-122"/>
              </a:rPr>
              <a:t>《文史通义</a:t>
            </a:r>
            <a:r>
              <a:rPr lang="en-US" altLang="x-none" sz="2300" kern="1200" baseline="0" dirty="0">
                <a:latin typeface="华文楷体" panose="02010600040101010101" charset="-122"/>
                <a:ea typeface="华文楷体" panose="02010600040101010101" charset="-122"/>
                <a:sym typeface="等线" panose="02010600030101010101" charset="-122"/>
              </a:rPr>
              <a:t>·</a:t>
            </a:r>
            <a:r>
              <a:rPr lang="zh-CN" altLang="en-US" sz="2300" kern="1200" baseline="0" dirty="0">
                <a:latin typeface="华文楷体" panose="02010600040101010101" charset="-122"/>
                <a:ea typeface="华文楷体" panose="02010600040101010101" charset="-122"/>
                <a:sym typeface="等线" panose="02010600030101010101" charset="-122"/>
              </a:rPr>
              <a:t>史德》</a:t>
            </a:r>
            <a:endParaRPr lang="zh-CN" altLang="en-US" sz="2300" kern="1200" baseline="0" dirty="0">
              <a:latin typeface="华文楷体" panose="02010600040101010101" charset="-122"/>
              <a:ea typeface="华文楷体" panose="02010600040101010101" charset="-122"/>
              <a:sym typeface="等线" panose="02010600030101010101" charset="-122"/>
            </a:endParaRPr>
          </a:p>
          <a:p>
            <a:pPr algn="l" defTabSz="914400">
              <a:lnSpc>
                <a:spcPct val="144000"/>
              </a:lnSpc>
              <a:buSzPct val="50000"/>
              <a:buFont typeface="Wingdings 2" panose="05020102010507070707" pitchFamily="2" charset="2"/>
            </a:pPr>
            <a:r>
              <a:rPr lang="zh-CN" altLang="en-US" sz="2300" kern="1200" dirty="0">
                <a:latin typeface="华文楷体" panose="02010600040101010101" charset="-122"/>
                <a:ea typeface="华文楷体" panose="02010600040101010101" charset="-122"/>
                <a:sym typeface="华文楷体" panose="02010600040101010101" charset="-122"/>
              </a:rPr>
              <a:t>章学诚以为他高明于唐代</a:t>
            </a:r>
            <a:r>
              <a:rPr lang="zh-CN" altLang="en-US" sz="2300" kern="1200" dirty="0">
                <a:solidFill>
                  <a:srgbClr val="FF0000"/>
                </a:solidFill>
                <a:latin typeface="华文楷体" panose="02010600040101010101" charset="-122"/>
                <a:ea typeface="华文楷体" panose="02010600040101010101" charset="-122"/>
                <a:sym typeface="华文楷体" panose="02010600040101010101" charset="-122"/>
              </a:rPr>
              <a:t>刘知几</a:t>
            </a:r>
            <a:r>
              <a:rPr lang="zh-CN" altLang="en-US" sz="2300" kern="1200" dirty="0">
                <a:latin typeface="华文楷体" panose="02010600040101010101" charset="-122"/>
                <a:ea typeface="华文楷体" panose="02010600040101010101" charset="-122"/>
                <a:sym typeface="华文楷体" panose="02010600040101010101" charset="-122"/>
              </a:rPr>
              <a:t>的地方，包括</a:t>
            </a:r>
            <a:r>
              <a:rPr lang="zh-CN" altLang="en-US" sz="2300" kern="1200" dirty="0">
                <a:solidFill>
                  <a:srgbClr val="FF0000"/>
                </a:solidFill>
                <a:latin typeface="华文楷体" panose="02010600040101010101" charset="-122"/>
                <a:ea typeface="华文楷体" panose="02010600040101010101" charset="-122"/>
                <a:sym typeface="华文楷体" panose="02010600040101010101" charset="-122"/>
              </a:rPr>
              <a:t>史德</a:t>
            </a:r>
            <a:r>
              <a:rPr lang="zh-CN" altLang="en-US" sz="2300" kern="1200" dirty="0">
                <a:latin typeface="华文楷体" panose="02010600040101010101" charset="-122"/>
                <a:ea typeface="华文楷体" panose="02010600040101010101" charset="-122"/>
                <a:sym typeface="华文楷体" panose="02010600040101010101" charset="-122"/>
              </a:rPr>
              <a:t>。</a:t>
            </a:r>
            <a:endParaRPr lang="zh-CN" altLang="en-US" sz="2300" kern="1200" dirty="0">
              <a:latin typeface="华文楷体" panose="02010600040101010101" charset="-122"/>
              <a:ea typeface="华文楷体" panose="02010600040101010101" charset="-122"/>
              <a:sym typeface="华文楷体" panose="02010600040101010101" charset="-122"/>
            </a:endParaRPr>
          </a:p>
          <a:p>
            <a:pPr algn="l" defTabSz="914400">
              <a:lnSpc>
                <a:spcPct val="144000"/>
              </a:lnSpc>
              <a:buSzPct val="50000"/>
              <a:buFont typeface="Wingdings 2" panose="05020102010507070707" pitchFamily="2" charset="2"/>
            </a:pPr>
            <a:endParaRPr lang="zh-CN" altLang="en-US" sz="2300" kern="1200" dirty="0">
              <a:latin typeface="华文楷体" panose="02010600040101010101" charset="-122"/>
              <a:ea typeface="华文楷体" panose="02010600040101010101" charset="-122"/>
              <a:sym typeface="华文楷体" panose="02010600040101010101" charset="-122"/>
            </a:endParaRPr>
          </a:p>
          <a:p>
            <a:pPr algn="l" defTabSz="914400">
              <a:lnSpc>
                <a:spcPct val="144000"/>
              </a:lnSpc>
              <a:buSzPct val="50000"/>
              <a:buFont typeface="Wingdings 2" panose="05020102010507070707" pitchFamily="2" charset="2"/>
            </a:pPr>
            <a:r>
              <a:rPr lang="zh-CN" altLang="en-US" sz="2300" kern="1200" dirty="0">
                <a:latin typeface="华文楷体" panose="02010600040101010101" charset="-122"/>
                <a:ea typeface="华文楷体" panose="02010600040101010101" charset="-122"/>
                <a:sym typeface="华文楷体" panose="02010600040101010101" charset="-122"/>
              </a:rPr>
              <a:t>章学诚还在《校雠通义》中明确提出“</a:t>
            </a:r>
            <a:r>
              <a:rPr lang="zh-CN" altLang="en-US" sz="2300" kern="1200" dirty="0">
                <a:solidFill>
                  <a:srgbClr val="FF0000"/>
                </a:solidFill>
                <a:latin typeface="华文楷体" panose="02010600040101010101" charset="-122"/>
                <a:ea typeface="华文楷体" panose="02010600040101010101" charset="-122"/>
                <a:sym typeface="华文楷体" panose="02010600040101010101" charset="-122"/>
              </a:rPr>
              <a:t>辨章学术，考镜源流</a:t>
            </a:r>
            <a:r>
              <a:rPr lang="zh-CN" altLang="en-US" sz="2300" kern="1200" dirty="0">
                <a:latin typeface="华文楷体" panose="02010600040101010101" charset="-122"/>
                <a:ea typeface="华文楷体" panose="02010600040101010101" charset="-122"/>
                <a:sym typeface="华文楷体" panose="02010600040101010101" charset="-122"/>
              </a:rPr>
              <a:t>” 的目录学思想，建立了较为系统的历史学和目录学理论。</a:t>
            </a:r>
            <a:endParaRPr lang="zh-CN" altLang="en-US" sz="2300" kern="1200" baseline="0" dirty="0">
              <a:latin typeface="华文楷体" panose="02010600040101010101" charset="-122"/>
              <a:ea typeface="华文楷体" panose="02010600040101010101" charset="-122"/>
              <a:sym typeface="等线" panose="02010600030101010101" charset="-122"/>
            </a:endParaRPr>
          </a:p>
        </p:txBody>
      </p:sp>
      <p:sp>
        <p:nvSpPr>
          <p:cNvPr id="36869" name="文本框 99"/>
          <p:cNvSpPr/>
          <p:nvPr/>
        </p:nvSpPr>
        <p:spPr>
          <a:xfrm>
            <a:off x="1873250" y="747713"/>
            <a:ext cx="5080000" cy="522287"/>
          </a:xfrm>
          <a:prstGeom prst="rect">
            <a:avLst/>
          </a:prstGeom>
          <a:noFill/>
          <a:ln w="9525">
            <a:noFill/>
          </a:ln>
        </p:spPr>
        <p:txBody>
          <a:bodyPr>
            <a:spAutoFit/>
          </a:bodyPr>
          <a:p>
            <a:r>
              <a:rPr lang="zh-CN" altLang="en-US" sz="2800" dirty="0">
                <a:solidFill>
                  <a:srgbClr val="000000"/>
                </a:solidFill>
                <a:latin typeface="隶书" panose="02010509060101010101" charset="-122"/>
                <a:ea typeface="隶书" panose="02010509060101010101" charset="-122"/>
                <a:sym typeface="隶书" panose="02010509060101010101" charset="-122"/>
              </a:rPr>
              <a:t>辨章学术 考镜源流</a:t>
            </a:r>
            <a:endParaRPr lang="en-US" altLang="x-none" sz="2800" dirty="0">
              <a:solidFill>
                <a:srgbClr val="000000"/>
              </a:solidFill>
              <a:latin typeface="隶书" panose="02010509060101010101" charset="-122"/>
              <a:ea typeface="隶书" panose="02010509060101010101" charset="-122"/>
              <a:sym typeface="隶书" panose="02010509060101010101" charset="-122"/>
            </a:endParaRPr>
          </a:p>
        </p:txBody>
      </p:sp>
      <p:pic>
        <p:nvPicPr>
          <p:cNvPr id="36870" name="Picture 272" descr="28"/>
          <p:cNvPicPr>
            <a:picLocks noChangeAspect="1"/>
          </p:cNvPicPr>
          <p:nvPr/>
        </p:nvPicPr>
        <p:blipFill>
          <a:blip r:embed="rId3"/>
          <a:srcRect r="-4291" b="14366"/>
          <a:stretch>
            <a:fillRect/>
          </a:stretch>
        </p:blipFill>
        <p:spPr>
          <a:xfrm>
            <a:off x="4997450" y="192088"/>
            <a:ext cx="1530350" cy="960437"/>
          </a:xfrm>
          <a:prstGeom prst="rect">
            <a:avLst/>
          </a:prstGeom>
          <a:noFill/>
          <a:ln w="9525">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890" name="淘宝店chenying0907 4"/>
          <p:cNvPicPr>
            <a:picLocks noChangeAspect="1"/>
          </p:cNvPicPr>
          <p:nvPr/>
        </p:nvPicPr>
        <p:blipFill>
          <a:blip r:embed="rId1">
            <a:grayscl/>
          </a:blip>
          <a:stretch>
            <a:fillRect/>
          </a:stretch>
        </p:blipFill>
        <p:spPr>
          <a:xfrm rot="5810512">
            <a:off x="371475" y="-723900"/>
            <a:ext cx="4414838" cy="6053138"/>
          </a:xfrm>
          <a:prstGeom prst="rect">
            <a:avLst/>
          </a:prstGeom>
          <a:noFill/>
          <a:ln w="9525">
            <a:noFill/>
          </a:ln>
        </p:spPr>
      </p:pic>
      <p:grpSp>
        <p:nvGrpSpPr>
          <p:cNvPr id="37891" name="淘宝店chenying0907 5"/>
          <p:cNvGrpSpPr/>
          <p:nvPr/>
        </p:nvGrpSpPr>
        <p:grpSpPr>
          <a:xfrm>
            <a:off x="996950" y="1298575"/>
            <a:ext cx="8393113" cy="4159250"/>
            <a:chOff x="0" y="0"/>
            <a:chExt cx="1770664" cy="3272488"/>
          </a:xfrm>
        </p:grpSpPr>
        <p:sp>
          <p:nvSpPr>
            <p:cNvPr id="37892" name="淘宝店chenying0907 6"/>
            <p:cNvSpPr/>
            <p:nvPr/>
          </p:nvSpPr>
          <p:spPr>
            <a:xfrm>
              <a:off x="0" y="0"/>
              <a:ext cx="1770664" cy="3272488"/>
            </a:xfrm>
            <a:prstGeom prst="rect">
              <a:avLst/>
            </a:prstGeom>
            <a:solidFill>
              <a:srgbClr val="EBEBEB"/>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37893" name="淘宝店chenying0907 7"/>
            <p:cNvSpPr/>
            <p:nvPr/>
          </p:nvSpPr>
          <p:spPr>
            <a:xfrm>
              <a:off x="0" y="0"/>
              <a:ext cx="1770664" cy="3272488"/>
            </a:xfrm>
            <a:prstGeom prst="rect">
              <a:avLst/>
            </a:prstGeom>
            <a:blipFill rotWithShape="1">
              <a:blip r:embed="rId2">
                <a:alphaModFix amt="25999"/>
              </a:blip>
            </a:blip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grpSp>
      <p:pic>
        <p:nvPicPr>
          <p:cNvPr id="37894" name="淘宝店chenying0907 8"/>
          <p:cNvPicPr>
            <a:picLocks noChangeAspect="1"/>
          </p:cNvPicPr>
          <p:nvPr/>
        </p:nvPicPr>
        <p:blipFill>
          <a:blip r:embed="rId3"/>
          <a:stretch>
            <a:fillRect/>
          </a:stretch>
        </p:blipFill>
        <p:spPr>
          <a:xfrm rot="5400000" flipH="1" flipV="1">
            <a:off x="8202613" y="3643313"/>
            <a:ext cx="2801937" cy="3627437"/>
          </a:xfrm>
          <a:prstGeom prst="rect">
            <a:avLst/>
          </a:prstGeom>
          <a:noFill/>
          <a:ln w="9525">
            <a:noFill/>
          </a:ln>
        </p:spPr>
      </p:pic>
      <p:sp>
        <p:nvSpPr>
          <p:cNvPr id="37895" name="文本框 2"/>
          <p:cNvSpPr/>
          <p:nvPr/>
        </p:nvSpPr>
        <p:spPr>
          <a:xfrm>
            <a:off x="4368800" y="1809750"/>
            <a:ext cx="4429125" cy="3192463"/>
          </a:xfrm>
          <a:prstGeom prst="rect">
            <a:avLst/>
          </a:prstGeom>
          <a:noFill/>
          <a:ln w="9525">
            <a:noFill/>
          </a:ln>
        </p:spPr>
        <p:txBody>
          <a:bodyPr wrap="square" anchor="t">
            <a:spAutoFit/>
          </a:bodyPr>
          <a:p>
            <a:pPr>
              <a:lnSpc>
                <a:spcPct val="140000"/>
              </a:lnSpc>
              <a:buNone/>
            </a:pPr>
            <a:r>
              <a:rPr lang="zh-CN" altLang="en-US" sz="2400" dirty="0">
                <a:latin typeface="方正古隶简体" panose="03000509000000000000" pitchFamily="65" charset="-122"/>
                <a:ea typeface="方正古隶简体" panose="03000509000000000000" pitchFamily="65" charset="-122"/>
                <a:sym typeface="方正古隶简体" panose="03000509000000000000" pitchFamily="65" charset="-122"/>
              </a:rPr>
              <a:t>开篇：“六经皆史也。”他</a:t>
            </a:r>
            <a:endParaRPr lang="zh-CN" altLang="en-US" sz="2400" dirty="0">
              <a:latin typeface="方正古隶简体" panose="03000509000000000000" pitchFamily="65" charset="-122"/>
              <a:ea typeface="方正古隶简体" panose="03000509000000000000" pitchFamily="65" charset="-122"/>
              <a:sym typeface="方正古隶简体" panose="03000509000000000000" pitchFamily="65" charset="-122"/>
            </a:endParaRPr>
          </a:p>
          <a:p>
            <a:pPr>
              <a:lnSpc>
                <a:spcPct val="140000"/>
              </a:lnSpc>
              <a:buNone/>
            </a:pPr>
            <a:r>
              <a:rPr lang="zh-CN" altLang="en-US" sz="2400" dirty="0">
                <a:latin typeface="方正古隶简体" panose="03000509000000000000" pitchFamily="65" charset="-122"/>
                <a:ea typeface="方正古隶简体" panose="03000509000000000000" pitchFamily="65" charset="-122"/>
                <a:sym typeface="方正古隶简体" panose="03000509000000000000" pitchFamily="65" charset="-122"/>
              </a:rPr>
              <a:t>章学诚认为六经乃夏﹑商﹑周典章政教的历史记录﹐并非圣人为垂教立言而作。他提出</a:t>
            </a:r>
            <a:r>
              <a:rPr lang="zh-CN" altLang="en-US" sz="2400" dirty="0">
                <a:solidFill>
                  <a:srgbClr val="FF0000"/>
                </a:solidFill>
                <a:latin typeface="方正古隶简体" panose="03000509000000000000" pitchFamily="65" charset="-122"/>
                <a:ea typeface="方正古隶简体" panose="03000509000000000000" pitchFamily="65" charset="-122"/>
                <a:sym typeface="方正古隶简体" panose="03000509000000000000" pitchFamily="65" charset="-122"/>
              </a:rPr>
              <a:t>“六经皆史”﹑“六经皆器”</a:t>
            </a:r>
            <a:r>
              <a:rPr lang="zh-CN" altLang="en-US" sz="2400" dirty="0">
                <a:latin typeface="方正古隶简体" panose="03000509000000000000" pitchFamily="65" charset="-122"/>
                <a:ea typeface="方正古隶简体" panose="03000509000000000000" pitchFamily="65" charset="-122"/>
                <a:sym typeface="方正古隶简体" panose="03000509000000000000" pitchFamily="65" charset="-122"/>
              </a:rPr>
              <a:t>等命题，反对</a:t>
            </a:r>
            <a:r>
              <a:rPr lang="zh-CN" altLang="en-US" sz="2400" dirty="0">
                <a:solidFill>
                  <a:srgbClr val="FF0000"/>
                </a:solidFill>
                <a:latin typeface="方正古隶简体" panose="03000509000000000000" pitchFamily="65" charset="-122"/>
                <a:ea typeface="方正古隶简体" panose="03000509000000000000" pitchFamily="65" charset="-122"/>
                <a:sym typeface="方正古隶简体" panose="03000509000000000000" pitchFamily="65" charset="-122"/>
              </a:rPr>
              <a:t>“离器言道”</a:t>
            </a:r>
            <a:r>
              <a:rPr lang="zh-CN" altLang="en-US" sz="2400" dirty="0">
                <a:latin typeface="方正古隶简体" panose="03000509000000000000" pitchFamily="65" charset="-122"/>
                <a:ea typeface="方正古隶简体" panose="03000509000000000000" pitchFamily="65" charset="-122"/>
                <a:sym typeface="方正古隶简体" panose="03000509000000000000" pitchFamily="65" charset="-122"/>
              </a:rPr>
              <a:t>。</a:t>
            </a:r>
            <a:endParaRPr lang="zh-CN" altLang="en-US" dirty="0">
              <a:ea typeface="宋体" panose="02010600030101010101" pitchFamily="2" charset="-122"/>
            </a:endParaRPr>
          </a:p>
        </p:txBody>
      </p:sp>
      <p:pic>
        <p:nvPicPr>
          <p:cNvPr id="37896" name="图片 1"/>
          <p:cNvPicPr>
            <a:picLocks noChangeAspect="1"/>
          </p:cNvPicPr>
          <p:nvPr/>
        </p:nvPicPr>
        <p:blipFill>
          <a:blip r:embed="rId4">
            <a:clrChange>
              <a:clrFrom>
                <a:srgbClr val="FFFFFF"/>
              </a:clrFrom>
              <a:clrTo>
                <a:srgbClr val="FFFFFF">
                  <a:alpha val="0"/>
                </a:srgbClr>
              </a:clrTo>
            </a:clrChange>
          </a:blip>
          <a:stretch>
            <a:fillRect/>
          </a:stretch>
        </p:blipFill>
        <p:spPr>
          <a:xfrm>
            <a:off x="1304925" y="1522413"/>
            <a:ext cx="2549525" cy="3709987"/>
          </a:xfrm>
          <a:prstGeom prst="rect">
            <a:avLst/>
          </a:prstGeom>
          <a:noFill/>
          <a:ln w="9525">
            <a:noFill/>
          </a:ln>
        </p:spPr>
      </p:pic>
    </p:spTree>
  </p:cSld>
  <p:clrMapOvr>
    <a:masterClrMapping/>
  </p:clrMapOvr>
  <p:transition spd="slow" advTm="1000">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914" name="图片 5" descr="82c451b50ffe42c5b003aa9995bb228e"/>
          <p:cNvPicPr>
            <a:picLocks noChangeAspect="1"/>
          </p:cNvPicPr>
          <p:nvPr/>
        </p:nvPicPr>
        <p:blipFill>
          <a:blip r:embed="rId1"/>
          <a:stretch>
            <a:fillRect/>
          </a:stretch>
        </p:blipFill>
        <p:spPr>
          <a:xfrm>
            <a:off x="1588" y="-12700"/>
            <a:ext cx="1544637" cy="2101850"/>
          </a:xfrm>
          <a:prstGeom prst="rect">
            <a:avLst/>
          </a:prstGeom>
          <a:noFill/>
          <a:ln w="9525">
            <a:noFill/>
          </a:ln>
        </p:spPr>
      </p:pic>
      <p:pic>
        <p:nvPicPr>
          <p:cNvPr id="38915" name="图片 45" descr="dacf80b75ccea290f727b9216c5b7a03"/>
          <p:cNvPicPr>
            <a:picLocks noChangeAspect="1"/>
          </p:cNvPicPr>
          <p:nvPr/>
        </p:nvPicPr>
        <p:blipFill>
          <a:blip r:embed="rId2"/>
          <a:srcRect l="45366" b="9787"/>
          <a:stretch>
            <a:fillRect/>
          </a:stretch>
        </p:blipFill>
        <p:spPr>
          <a:xfrm>
            <a:off x="1588" y="1782763"/>
            <a:ext cx="2003425" cy="5051425"/>
          </a:xfrm>
          <a:prstGeom prst="rect">
            <a:avLst/>
          </a:prstGeom>
          <a:noFill/>
          <a:ln w="9525">
            <a:noFill/>
          </a:ln>
        </p:spPr>
      </p:pic>
      <p:sp>
        <p:nvSpPr>
          <p:cNvPr id="38916" name="TextBox 24"/>
          <p:cNvSpPr/>
          <p:nvPr/>
        </p:nvSpPr>
        <p:spPr>
          <a:xfrm>
            <a:off x="6048375" y="546100"/>
            <a:ext cx="4413250" cy="644525"/>
          </a:xfrm>
          <a:prstGeom prst="rect">
            <a:avLst/>
          </a:prstGeom>
          <a:noFill/>
          <a:ln w="9525">
            <a:noFill/>
          </a:ln>
        </p:spPr>
        <p:txBody>
          <a:bodyPr wrap="square">
            <a:spAutoFit/>
          </a:bodyPr>
          <a:p>
            <a:r>
              <a:rPr lang="zh-CN" altLang="en-US" sz="3600" dirty="0">
                <a:solidFill>
                  <a:srgbClr val="595959"/>
                </a:solidFill>
                <a:latin typeface="华文楷体" panose="02010600040101010101" charset="-122"/>
                <a:ea typeface="华文楷体" panose="02010600040101010101" charset="-122"/>
                <a:sym typeface="华文楷体" panose="02010600040101010101" charset="-122"/>
              </a:rPr>
              <a:t>六经同出于史官</a:t>
            </a:r>
            <a:endParaRPr lang="zh-CN" altLang="en-US" dirty="0">
              <a:ea typeface="宋体" panose="02010600030101010101" pitchFamily="2" charset="-122"/>
            </a:endParaRPr>
          </a:p>
        </p:txBody>
      </p:sp>
      <p:pic>
        <p:nvPicPr>
          <p:cNvPr id="38917" name="Picture 272" descr="28"/>
          <p:cNvPicPr>
            <a:picLocks noChangeAspect="1"/>
          </p:cNvPicPr>
          <p:nvPr/>
        </p:nvPicPr>
        <p:blipFill>
          <a:blip r:embed="rId3"/>
          <a:srcRect r="-4291" b="14366"/>
          <a:stretch>
            <a:fillRect/>
          </a:stretch>
        </p:blipFill>
        <p:spPr>
          <a:xfrm>
            <a:off x="9639300" y="152400"/>
            <a:ext cx="1530350" cy="960438"/>
          </a:xfrm>
          <a:prstGeom prst="rect">
            <a:avLst/>
          </a:prstGeom>
          <a:noFill/>
          <a:ln w="9525">
            <a:noFill/>
          </a:ln>
        </p:spPr>
      </p:pic>
      <p:sp>
        <p:nvSpPr>
          <p:cNvPr id="38918" name="文本框 3"/>
          <p:cNvSpPr/>
          <p:nvPr/>
        </p:nvSpPr>
        <p:spPr>
          <a:xfrm>
            <a:off x="2547938" y="1611313"/>
            <a:ext cx="7091362" cy="2306637"/>
          </a:xfrm>
          <a:prstGeom prst="rect">
            <a:avLst/>
          </a:prstGeom>
          <a:noFill/>
          <a:ln w="9525">
            <a:noFill/>
          </a:ln>
        </p:spPr>
        <p:txBody>
          <a:bodyPr wrap="square">
            <a:spAutoFit/>
          </a:bodyPr>
          <a:p>
            <a:pPr>
              <a:lnSpc>
                <a:spcPct val="150000"/>
              </a:lnSpc>
            </a:pPr>
            <a:r>
              <a:rPr lang="zh-CN" altLang="en-US" sz="2400" dirty="0">
                <a:latin typeface="隶书" panose="02010509060101010101" charset="-122"/>
                <a:ea typeface="隶书" panose="02010509060101010101" charset="-122"/>
                <a:sym typeface="隶书" panose="02010509060101010101" charset="-122"/>
              </a:rPr>
              <a:t>《诗》以道志，《书》以道事。</a:t>
            </a:r>
            <a:endParaRPr lang="zh-CN" altLang="en-US" sz="2400" dirty="0">
              <a:latin typeface="隶书" panose="02010509060101010101" charset="-122"/>
              <a:ea typeface="隶书" panose="02010509060101010101" charset="-122"/>
              <a:sym typeface="隶书" panose="02010509060101010101" charset="-122"/>
            </a:endParaRPr>
          </a:p>
          <a:p>
            <a:pPr>
              <a:lnSpc>
                <a:spcPct val="150000"/>
              </a:lnSpc>
            </a:pPr>
            <a:r>
              <a:rPr lang="zh-CN" altLang="en-US" sz="2400" dirty="0">
                <a:latin typeface="隶书" panose="02010509060101010101" charset="-122"/>
                <a:ea typeface="隶书" panose="02010509060101010101" charset="-122"/>
                <a:sym typeface="隶书" panose="02010509060101010101" charset="-122"/>
              </a:rPr>
              <a:t>《礼》以道行，《乐》以道和。</a:t>
            </a:r>
            <a:endParaRPr lang="zh-CN" altLang="en-US" sz="2400" dirty="0">
              <a:latin typeface="隶书" panose="02010509060101010101" charset="-122"/>
              <a:ea typeface="隶书" panose="02010509060101010101" charset="-122"/>
              <a:sym typeface="隶书" panose="02010509060101010101" charset="-122"/>
            </a:endParaRPr>
          </a:p>
          <a:p>
            <a:pPr>
              <a:lnSpc>
                <a:spcPct val="150000"/>
              </a:lnSpc>
            </a:pPr>
            <a:r>
              <a:rPr lang="zh-CN" altLang="en-US" sz="2400" dirty="0">
                <a:latin typeface="隶书" panose="02010509060101010101" charset="-122"/>
                <a:ea typeface="隶书" panose="02010509060101010101" charset="-122"/>
                <a:sym typeface="隶书" panose="02010509060101010101" charset="-122"/>
              </a:rPr>
              <a:t>《易》以道阴阳，《春秋》以道名分。</a:t>
            </a:r>
            <a:endParaRPr lang="zh-CN" altLang="en-US" sz="2400" dirty="0">
              <a:latin typeface="隶书" panose="02010509060101010101" charset="-122"/>
              <a:ea typeface="隶书" panose="02010509060101010101" charset="-122"/>
              <a:sym typeface="隶书" panose="02010509060101010101" charset="-122"/>
            </a:endParaRPr>
          </a:p>
          <a:p>
            <a:pPr algn="r">
              <a:lnSpc>
                <a:spcPct val="150000"/>
              </a:lnSpc>
            </a:pPr>
            <a:r>
              <a:rPr lang="en-US" altLang="x-none" sz="2400" dirty="0">
                <a:solidFill>
                  <a:srgbClr val="000000"/>
                </a:solidFill>
                <a:latin typeface="隶书" panose="02010509060101010101" charset="-122"/>
                <a:ea typeface="隶书" panose="02010509060101010101" charset="-122"/>
                <a:sym typeface="隶书" panose="02010509060101010101" charset="-122"/>
              </a:rPr>
              <a:t>——</a:t>
            </a:r>
            <a:r>
              <a:rPr lang="zh-CN" altLang="en-US" sz="2400" dirty="0">
                <a:solidFill>
                  <a:srgbClr val="000000"/>
                </a:solidFill>
                <a:latin typeface="隶书" panose="02010509060101010101" charset="-122"/>
                <a:ea typeface="隶书" panose="02010509060101010101" charset="-122"/>
                <a:sym typeface="隶书" panose="02010509060101010101" charset="-122"/>
              </a:rPr>
              <a:t>《庄子</a:t>
            </a:r>
            <a:r>
              <a:rPr lang="en-US" altLang="x-none" sz="2400" dirty="0">
                <a:solidFill>
                  <a:srgbClr val="000000"/>
                </a:solidFill>
                <a:latin typeface="隶书" panose="02010509060101010101" charset="-122"/>
                <a:ea typeface="隶书" panose="02010509060101010101" charset="-122"/>
                <a:sym typeface="隶书" panose="02010509060101010101" charset="-122"/>
              </a:rPr>
              <a:t>·</a:t>
            </a:r>
            <a:r>
              <a:rPr lang="zh-CN" altLang="en-US" sz="2400" dirty="0">
                <a:solidFill>
                  <a:srgbClr val="000000"/>
                </a:solidFill>
                <a:latin typeface="隶书" panose="02010509060101010101" charset="-122"/>
                <a:ea typeface="隶书" panose="02010509060101010101" charset="-122"/>
                <a:sym typeface="隶书" panose="02010509060101010101" charset="-122"/>
              </a:rPr>
              <a:t>天下》</a:t>
            </a:r>
            <a:endParaRPr lang="zh-CN" altLang="en-US" dirty="0">
              <a:ea typeface="宋体" panose="02010600030101010101" pitchFamily="2" charset="-122"/>
            </a:endParaRPr>
          </a:p>
        </p:txBody>
      </p:sp>
      <p:sp>
        <p:nvSpPr>
          <p:cNvPr id="38919" name="文本框 38918"/>
          <p:cNvSpPr txBox="1"/>
          <p:nvPr/>
        </p:nvSpPr>
        <p:spPr>
          <a:xfrm>
            <a:off x="2609850" y="4587875"/>
            <a:ext cx="7202488" cy="1463675"/>
          </a:xfrm>
          <a:prstGeom prst="rect">
            <a:avLst/>
          </a:prstGeom>
          <a:noFill/>
          <a:ln w="9525">
            <a:noFill/>
          </a:ln>
        </p:spPr>
        <p:txBody>
          <a:bodyPr>
            <a:spAutoFit/>
          </a:bodyPr>
          <a:p>
            <a:r>
              <a:rPr lang="zh-CN" altLang="en-US" sz="2400" dirty="0">
                <a:latin typeface="隶书" panose="02010509060101010101" charset="-122"/>
                <a:ea typeface="隶书" panose="02010509060101010101" charset="-122"/>
                <a:sym typeface="隶书" panose="02010509060101010101" charset="-122"/>
              </a:rPr>
              <a:t>学者崇奉</a:t>
            </a:r>
            <a:r>
              <a:rPr lang="zh-CN" altLang="en-US" sz="2400" dirty="0">
                <a:solidFill>
                  <a:srgbClr val="FF0000"/>
                </a:solidFill>
                <a:latin typeface="隶书" panose="02010509060101010101" charset="-122"/>
                <a:ea typeface="隶书" panose="02010509060101010101" charset="-122"/>
                <a:sym typeface="隶书" panose="02010509060101010101" charset="-122"/>
              </a:rPr>
              <a:t>六经</a:t>
            </a:r>
            <a:r>
              <a:rPr lang="zh-CN" altLang="en-US" sz="2400" dirty="0">
                <a:latin typeface="隶书" panose="02010509060101010101" charset="-122"/>
                <a:ea typeface="隶书" panose="02010509060101010101" charset="-122"/>
                <a:sym typeface="隶书" panose="02010509060101010101" charset="-122"/>
              </a:rPr>
              <a:t>，以谓圣人</a:t>
            </a:r>
            <a:r>
              <a:rPr lang="zh-CN" altLang="en-US" sz="2400" dirty="0">
                <a:solidFill>
                  <a:srgbClr val="FF0000"/>
                </a:solidFill>
                <a:latin typeface="隶书" panose="02010509060101010101" charset="-122"/>
                <a:ea typeface="隶书" panose="02010509060101010101" charset="-122"/>
                <a:sym typeface="隶书" panose="02010509060101010101" charset="-122"/>
              </a:rPr>
              <a:t>立言以垂教</a:t>
            </a:r>
            <a:r>
              <a:rPr lang="zh-CN" altLang="en-US" sz="2400" dirty="0">
                <a:latin typeface="隶书" panose="02010509060101010101" charset="-122"/>
                <a:ea typeface="隶书" panose="02010509060101010101" charset="-122"/>
                <a:sym typeface="隶书" panose="02010509060101010101" charset="-122"/>
              </a:rPr>
              <a:t>，不知三代盛时，各守专官之掌故，而</a:t>
            </a:r>
            <a:r>
              <a:rPr lang="zh-CN" altLang="en-US" sz="2400" dirty="0">
                <a:solidFill>
                  <a:srgbClr val="FF0000"/>
                </a:solidFill>
                <a:latin typeface="隶书" panose="02010509060101010101" charset="-122"/>
                <a:ea typeface="隶书" panose="02010509060101010101" charset="-122"/>
                <a:sym typeface="隶书" panose="02010509060101010101" charset="-122"/>
              </a:rPr>
              <a:t>非圣人有意作为文章</a:t>
            </a:r>
            <a:r>
              <a:rPr lang="zh-CN" altLang="en-US" sz="2400" dirty="0">
                <a:latin typeface="隶书" panose="02010509060101010101" charset="-122"/>
                <a:ea typeface="隶书" panose="02010509060101010101" charset="-122"/>
                <a:sym typeface="隶书" panose="02010509060101010101" charset="-122"/>
              </a:rPr>
              <a:t>也。</a:t>
            </a:r>
            <a:endParaRPr lang="zh-CN" altLang="en-US" sz="2400" dirty="0">
              <a:latin typeface="隶书" panose="02010509060101010101" charset="-122"/>
              <a:ea typeface="隶书" panose="02010509060101010101" charset="-122"/>
              <a:sym typeface="隶书" panose="02010509060101010101" charset="-122"/>
            </a:endParaRPr>
          </a:p>
          <a:p>
            <a:r>
              <a:rPr lang="en-US" altLang="x-none" sz="2400" dirty="0">
                <a:latin typeface="隶书" panose="02010509060101010101" charset="-122"/>
                <a:ea typeface="隶书" panose="02010509060101010101" charset="-122"/>
                <a:sym typeface="隶书" panose="02010509060101010101" charset="-122"/>
              </a:rPr>
              <a:t>——</a:t>
            </a:r>
            <a:r>
              <a:rPr lang="zh-CN" altLang="en-US" sz="2400" dirty="0">
                <a:latin typeface="隶书" panose="02010509060101010101" charset="-122"/>
                <a:ea typeface="隶书" panose="02010509060101010101" charset="-122"/>
                <a:sym typeface="隶书" panose="02010509060101010101" charset="-122"/>
              </a:rPr>
              <a:t>清</a:t>
            </a:r>
            <a:r>
              <a:rPr lang="en-US" altLang="x-none" sz="2400" dirty="0">
                <a:latin typeface="隶书" panose="02010509060101010101" charset="-122"/>
                <a:ea typeface="隶书" panose="02010509060101010101" charset="-122"/>
                <a:sym typeface="隶书" panose="02010509060101010101" charset="-122"/>
              </a:rPr>
              <a:t>·</a:t>
            </a:r>
            <a:r>
              <a:rPr lang="zh-CN" altLang="en-US" sz="2400" dirty="0">
                <a:latin typeface="隶书" panose="02010509060101010101" charset="-122"/>
                <a:ea typeface="隶书" panose="02010509060101010101" charset="-122"/>
                <a:sym typeface="隶书" panose="02010509060101010101" charset="-122"/>
              </a:rPr>
              <a:t>章学诚《文史通义·史释》</a:t>
            </a:r>
            <a:endParaRPr lang="zh-CN" altLang="en-US" dirty="0">
              <a:ea typeface="宋体" panose="02010600030101010101" pitchFamily="2" charset="-122"/>
            </a:endParaRPr>
          </a:p>
          <a:p>
            <a:endParaRPr lang="zh-CN" altLang="en-US" dirty="0">
              <a:ea typeface="宋体" panose="02010600030101010101" pitchFamily="2" charset="-122"/>
            </a:endParaRPr>
          </a:p>
        </p:txBody>
      </p:sp>
      <p:sp>
        <p:nvSpPr>
          <p:cNvPr id="2" name="灯片编号占位符 1"/>
          <p:cNvSpPr/>
          <p:nvPr>
            <p:ph type="sldNum" sz="quarter" idx="12"/>
          </p:nvPr>
        </p:nvSpPr>
        <p:spPr/>
        <p:txBody>
          <a:bodyPr/>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938" name="图片 5" descr="82c451b50ffe42c5b003aa9995bb228e"/>
          <p:cNvPicPr>
            <a:picLocks noChangeAspect="1"/>
          </p:cNvPicPr>
          <p:nvPr/>
        </p:nvPicPr>
        <p:blipFill>
          <a:blip r:embed="rId1"/>
          <a:stretch>
            <a:fillRect/>
          </a:stretch>
        </p:blipFill>
        <p:spPr>
          <a:xfrm>
            <a:off x="1588" y="-12700"/>
            <a:ext cx="1544637" cy="2101850"/>
          </a:xfrm>
          <a:prstGeom prst="rect">
            <a:avLst/>
          </a:prstGeom>
          <a:noFill/>
          <a:ln w="9525">
            <a:noFill/>
          </a:ln>
        </p:spPr>
      </p:pic>
      <p:pic>
        <p:nvPicPr>
          <p:cNvPr id="39939" name="图片 18" descr="19a2bb8396e7a6ab39a6845112851ede"/>
          <p:cNvPicPr>
            <a:picLocks noChangeAspect="1"/>
          </p:cNvPicPr>
          <p:nvPr/>
        </p:nvPicPr>
        <p:blipFill>
          <a:blip r:embed="rId2"/>
          <a:srcRect l="10867" t="-6891" r="-10867" b="6891"/>
          <a:stretch>
            <a:fillRect/>
          </a:stretch>
        </p:blipFill>
        <p:spPr>
          <a:xfrm flipH="1">
            <a:off x="8970963" y="2581275"/>
            <a:ext cx="3224212" cy="4273550"/>
          </a:xfrm>
          <a:prstGeom prst="rect">
            <a:avLst/>
          </a:prstGeom>
          <a:noFill/>
          <a:ln w="9525">
            <a:noFill/>
          </a:ln>
        </p:spPr>
      </p:pic>
      <p:sp>
        <p:nvSpPr>
          <p:cNvPr id="39940" name="文本占位符 14338"/>
          <p:cNvSpPr>
            <a:spLocks noGrp="1"/>
          </p:cNvSpPr>
          <p:nvPr>
            <p:ph idx="1"/>
          </p:nvPr>
        </p:nvSpPr>
        <p:spPr>
          <a:xfrm>
            <a:off x="619125" y="2197100"/>
            <a:ext cx="8101013" cy="3317875"/>
          </a:xfrm>
        </p:spPr>
        <p:txBody>
          <a:bodyPr vert="horz" anchor="t">
            <a:normAutofit/>
          </a:bodyPr>
          <a:p>
            <a:pPr algn="l" defTabSz="914400">
              <a:lnSpc>
                <a:spcPct val="160000"/>
              </a:lnSpc>
              <a:buSzPct val="50000"/>
              <a:buFont typeface="Wingdings 2" panose="05020102010507070707" pitchFamily="2" charset="2"/>
            </a:pPr>
            <a:r>
              <a:rPr lang="zh-CN" altLang="en-US" sz="2200" kern="1200" baseline="0">
                <a:latin typeface="方正古隶简体" panose="03000509000000000000" pitchFamily="65" charset="-122"/>
                <a:ea typeface="方正古隶简体" panose="03000509000000000000" pitchFamily="65" charset="-122"/>
                <a:sym typeface="等线" panose="02010600030101010101" charset="-122"/>
              </a:rPr>
              <a:t>（隋）王通曾说：“昔圣人述史三焉。</a:t>
            </a:r>
            <a:endParaRPr lang="zh-CN" altLang="en-US" sz="2200" kern="1200" baseline="0">
              <a:latin typeface="方正古隶简体" panose="03000509000000000000" pitchFamily="65" charset="-122"/>
              <a:ea typeface="方正古隶简体" panose="03000509000000000000" pitchFamily="65" charset="-122"/>
              <a:sym typeface="等线" panose="02010600030101010101" charset="-122"/>
            </a:endParaRPr>
          </a:p>
          <a:p>
            <a:pPr algn="l" defTabSz="914400">
              <a:lnSpc>
                <a:spcPct val="160000"/>
              </a:lnSpc>
              <a:buSzPct val="50000"/>
              <a:buFont typeface="Wingdings 2" panose="05020102010507070707" pitchFamily="2" charset="2"/>
            </a:pPr>
            <a:r>
              <a:rPr lang="zh-CN" altLang="en-US" sz="2200" kern="1200" baseline="0">
                <a:latin typeface="方正古隶简体" panose="03000509000000000000" pitchFamily="65" charset="-122"/>
                <a:ea typeface="方正古隶简体" panose="03000509000000000000" pitchFamily="65" charset="-122"/>
                <a:sym typeface="等线" panose="02010600030101010101" charset="-122"/>
              </a:rPr>
              <a:t>其</a:t>
            </a:r>
            <a:r>
              <a:rPr lang="zh-CN" altLang="en-US" sz="2200" kern="1200" baseline="0">
                <a:solidFill>
                  <a:srgbClr val="FF0000"/>
                </a:solidFill>
                <a:latin typeface="方正古隶简体" panose="03000509000000000000" pitchFamily="65" charset="-122"/>
                <a:ea typeface="方正古隶简体" panose="03000509000000000000" pitchFamily="65" charset="-122"/>
                <a:sym typeface="等线" panose="02010600030101010101" charset="-122"/>
              </a:rPr>
              <a:t>述书也，帝王之制备</a:t>
            </a:r>
            <a:r>
              <a:rPr lang="zh-CN" altLang="en-US" sz="2200" kern="1200" baseline="0">
                <a:latin typeface="方正古隶简体" panose="03000509000000000000" pitchFamily="65" charset="-122"/>
                <a:ea typeface="方正古隶简体" panose="03000509000000000000" pitchFamily="65" charset="-122"/>
                <a:sym typeface="等线" panose="02010600030101010101" charset="-122"/>
              </a:rPr>
              <a:t>矣，故索然而皆获；</a:t>
            </a:r>
            <a:endParaRPr lang="zh-CN" altLang="en-US" sz="2200" kern="1200" baseline="0">
              <a:latin typeface="方正古隶简体" panose="03000509000000000000" pitchFamily="65" charset="-122"/>
              <a:ea typeface="方正古隶简体" panose="03000509000000000000" pitchFamily="65" charset="-122"/>
              <a:sym typeface="等线" panose="02010600030101010101" charset="-122"/>
            </a:endParaRPr>
          </a:p>
          <a:p>
            <a:pPr algn="l" defTabSz="914400">
              <a:lnSpc>
                <a:spcPct val="160000"/>
              </a:lnSpc>
              <a:buSzPct val="50000"/>
              <a:buFont typeface="Wingdings 2" panose="05020102010507070707" pitchFamily="2" charset="2"/>
            </a:pPr>
            <a:r>
              <a:rPr lang="zh-CN" altLang="en-US" sz="2200" kern="1200" baseline="0">
                <a:latin typeface="方正古隶简体" panose="03000509000000000000" pitchFamily="65" charset="-122"/>
                <a:ea typeface="方正古隶简体" panose="03000509000000000000" pitchFamily="65" charset="-122"/>
                <a:sym typeface="等线" panose="02010600030101010101" charset="-122"/>
              </a:rPr>
              <a:t>其</a:t>
            </a:r>
            <a:r>
              <a:rPr lang="zh-CN" altLang="en-US" sz="2200" kern="1200" baseline="0">
                <a:solidFill>
                  <a:srgbClr val="FF0000"/>
                </a:solidFill>
                <a:latin typeface="方正古隶简体" panose="03000509000000000000" pitchFamily="65" charset="-122"/>
                <a:ea typeface="方正古隶简体" panose="03000509000000000000" pitchFamily="65" charset="-122"/>
                <a:sym typeface="等线" panose="02010600030101010101" charset="-122"/>
              </a:rPr>
              <a:t>述诗也，兴衰之由显</a:t>
            </a:r>
            <a:r>
              <a:rPr lang="zh-CN" altLang="en-US" sz="2200" kern="1200" baseline="0">
                <a:latin typeface="方正古隶简体" panose="03000509000000000000" pitchFamily="65" charset="-122"/>
                <a:ea typeface="方正古隶简体" panose="03000509000000000000" pitchFamily="65" charset="-122"/>
                <a:sym typeface="等线" panose="02010600030101010101" charset="-122"/>
              </a:rPr>
              <a:t>，故究焉而皆得；</a:t>
            </a:r>
            <a:endParaRPr lang="zh-CN" altLang="en-US" sz="2200" kern="1200" baseline="0">
              <a:latin typeface="方正古隶简体" panose="03000509000000000000" pitchFamily="65" charset="-122"/>
              <a:ea typeface="方正古隶简体" panose="03000509000000000000" pitchFamily="65" charset="-122"/>
              <a:sym typeface="等线" panose="02010600030101010101" charset="-122"/>
            </a:endParaRPr>
          </a:p>
          <a:p>
            <a:pPr algn="l" defTabSz="914400">
              <a:lnSpc>
                <a:spcPct val="160000"/>
              </a:lnSpc>
              <a:buSzPct val="50000"/>
              <a:buFont typeface="Wingdings 2" panose="05020102010507070707" pitchFamily="2" charset="2"/>
            </a:pPr>
            <a:r>
              <a:rPr lang="zh-CN" altLang="en-US" sz="2200" kern="1200" baseline="0">
                <a:latin typeface="方正古隶简体" panose="03000509000000000000" pitchFamily="65" charset="-122"/>
                <a:ea typeface="方正古隶简体" panose="03000509000000000000" pitchFamily="65" charset="-122"/>
                <a:sym typeface="等线" panose="02010600030101010101" charset="-122"/>
              </a:rPr>
              <a:t>其述</a:t>
            </a:r>
            <a:r>
              <a:rPr lang="zh-CN" altLang="en-US" sz="2200" kern="1200" baseline="0">
                <a:solidFill>
                  <a:srgbClr val="FF0000"/>
                </a:solidFill>
                <a:latin typeface="方正古隶简体" panose="03000509000000000000" pitchFamily="65" charset="-122"/>
                <a:ea typeface="方正古隶简体" panose="03000509000000000000" pitchFamily="65" charset="-122"/>
                <a:sym typeface="等线" panose="02010600030101010101" charset="-122"/>
              </a:rPr>
              <a:t>春秋也，邪正之迹明</a:t>
            </a:r>
            <a:r>
              <a:rPr lang="zh-CN" altLang="en-US" sz="2200" kern="1200" baseline="0">
                <a:latin typeface="方正古隶简体" panose="03000509000000000000" pitchFamily="65" charset="-122"/>
                <a:ea typeface="方正古隶简体" panose="03000509000000000000" pitchFamily="65" charset="-122"/>
                <a:sym typeface="等线" panose="02010600030101010101" charset="-122"/>
              </a:rPr>
              <a:t>，故考焉而皆当。</a:t>
            </a:r>
            <a:endParaRPr lang="zh-CN" altLang="en-US" sz="2200" kern="1200" baseline="0">
              <a:latin typeface="方正古隶简体" panose="03000509000000000000" pitchFamily="65" charset="-122"/>
              <a:ea typeface="方正古隶简体" panose="03000509000000000000" pitchFamily="65" charset="-122"/>
              <a:sym typeface="等线" panose="02010600030101010101" charset="-122"/>
            </a:endParaRPr>
          </a:p>
          <a:p>
            <a:pPr algn="l" defTabSz="914400">
              <a:lnSpc>
                <a:spcPct val="160000"/>
              </a:lnSpc>
              <a:buSzPct val="50000"/>
              <a:buFont typeface="Wingdings 2" panose="05020102010507070707" pitchFamily="2" charset="2"/>
            </a:pPr>
            <a:r>
              <a:rPr lang="zh-CN" altLang="en-US" sz="2200" kern="1200" baseline="0">
                <a:solidFill>
                  <a:srgbClr val="FF0000"/>
                </a:solidFill>
                <a:latin typeface="方正古隶简体" panose="03000509000000000000" pitchFamily="65" charset="-122"/>
                <a:ea typeface="方正古隶简体" panose="03000509000000000000" pitchFamily="65" charset="-122"/>
                <a:sym typeface="等线" panose="02010600030101010101" charset="-122"/>
              </a:rPr>
              <a:t>此三者，同出于史</a:t>
            </a:r>
            <a:r>
              <a:rPr lang="zh-CN" altLang="en-US" sz="2200" kern="1200" baseline="0">
                <a:latin typeface="方正古隶简体" panose="03000509000000000000" pitchFamily="65" charset="-122"/>
                <a:ea typeface="方正古隶简体" panose="03000509000000000000" pitchFamily="65" charset="-122"/>
                <a:sym typeface="等线" panose="02010600030101010101" charset="-122"/>
              </a:rPr>
              <a:t>，而不可杂也，故圣人分焉。”</a:t>
            </a:r>
            <a:endParaRPr lang="zh-CN" altLang="en-US" sz="2200" kern="1200" baseline="0">
              <a:latin typeface="方正古隶简体" panose="03000509000000000000" pitchFamily="65" charset="-122"/>
              <a:ea typeface="方正古隶简体" panose="03000509000000000000" pitchFamily="65" charset="-122"/>
              <a:sym typeface="等线" panose="02010600030101010101" charset="-122"/>
            </a:endParaRPr>
          </a:p>
          <a:p>
            <a:pPr algn="l" defTabSz="914400">
              <a:lnSpc>
                <a:spcPct val="100000"/>
              </a:lnSpc>
              <a:buSzPct val="50000"/>
              <a:buFont typeface="Wingdings 2" panose="05020102010507070707" pitchFamily="2" charset="2"/>
            </a:pPr>
            <a:endParaRPr lang="zh-CN" altLang="en-US" sz="2200" kern="1200" baseline="0">
              <a:latin typeface="方正古隶简体" panose="03000509000000000000" pitchFamily="65" charset="-122"/>
              <a:ea typeface="方正古隶简体" panose="03000509000000000000" pitchFamily="65" charset="-122"/>
              <a:sym typeface="等线" panose="02010600030101010101" charset="-122"/>
            </a:endParaRPr>
          </a:p>
        </p:txBody>
      </p:sp>
      <p:pic>
        <p:nvPicPr>
          <p:cNvPr id="39941" name="图片 3" descr="王勃"/>
          <p:cNvPicPr>
            <a:picLocks noChangeAspect="1"/>
          </p:cNvPicPr>
          <p:nvPr/>
        </p:nvPicPr>
        <p:blipFill>
          <a:blip r:embed="rId3"/>
          <a:stretch>
            <a:fillRect/>
          </a:stretch>
        </p:blipFill>
        <p:spPr>
          <a:xfrm>
            <a:off x="8520113" y="2197100"/>
            <a:ext cx="2054225" cy="3086100"/>
          </a:xfrm>
          <a:prstGeom prst="rect">
            <a:avLst/>
          </a:prstGeom>
          <a:noFill/>
          <a:ln w="9525">
            <a:noFill/>
          </a:ln>
        </p:spPr>
      </p:pic>
      <p:sp>
        <p:nvSpPr>
          <p:cNvPr id="39942" name="文本框 99"/>
          <p:cNvSpPr/>
          <p:nvPr/>
        </p:nvSpPr>
        <p:spPr>
          <a:xfrm>
            <a:off x="1873250" y="747713"/>
            <a:ext cx="5080000" cy="522287"/>
          </a:xfrm>
          <a:prstGeom prst="rect">
            <a:avLst/>
          </a:prstGeom>
          <a:noFill/>
          <a:ln w="9525">
            <a:noFill/>
          </a:ln>
        </p:spPr>
        <p:txBody>
          <a:bodyPr>
            <a:spAutoFit/>
          </a:bodyPr>
          <a:p>
            <a:r>
              <a:rPr lang="zh-CN" altLang="en-US" sz="2800" dirty="0">
                <a:solidFill>
                  <a:srgbClr val="FF0000"/>
                </a:solidFill>
                <a:latin typeface="隶书" panose="02010509060101010101" charset="-122"/>
                <a:ea typeface="隶书" panose="02010509060101010101" charset="-122"/>
                <a:sym typeface="隶书" panose="02010509060101010101" charset="-122"/>
              </a:rPr>
              <a:t>王通：三经皆史</a:t>
            </a:r>
            <a:endParaRPr lang="zh-CN" altLang="en-US" dirty="0">
              <a:ea typeface="宋体" panose="02010600030101010101" pitchFamily="2" charset="-122"/>
            </a:endParaRPr>
          </a:p>
        </p:txBody>
      </p:sp>
      <p:pic>
        <p:nvPicPr>
          <p:cNvPr id="39943" name="Picture 272" descr="28"/>
          <p:cNvPicPr>
            <a:picLocks noChangeAspect="1"/>
          </p:cNvPicPr>
          <p:nvPr/>
        </p:nvPicPr>
        <p:blipFill>
          <a:blip r:embed="rId4"/>
          <a:srcRect r="-4291" b="14366"/>
          <a:stretch>
            <a:fillRect/>
          </a:stretch>
        </p:blipFill>
        <p:spPr>
          <a:xfrm>
            <a:off x="4997450" y="192088"/>
            <a:ext cx="1530350" cy="960437"/>
          </a:xfrm>
          <a:prstGeom prst="rect">
            <a:avLst/>
          </a:prstGeom>
          <a:noFill/>
          <a:ln w="9525">
            <a:noFill/>
          </a:ln>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62" name="图片 4"/>
          <p:cNvPicPr>
            <a:picLocks noChangeAspect="1"/>
          </p:cNvPicPr>
          <p:nvPr/>
        </p:nvPicPr>
        <p:blipFill>
          <a:blip r:embed="rId1"/>
          <a:stretch>
            <a:fillRect/>
          </a:stretch>
        </p:blipFill>
        <p:spPr>
          <a:xfrm>
            <a:off x="0" y="641350"/>
            <a:ext cx="12192000" cy="6972300"/>
          </a:xfrm>
          <a:prstGeom prst="rect">
            <a:avLst/>
          </a:prstGeom>
          <a:noFill/>
          <a:ln w="9525">
            <a:noFill/>
          </a:ln>
        </p:spPr>
      </p:pic>
      <p:pic>
        <p:nvPicPr>
          <p:cNvPr id="40963" name="Picture 272" descr="28"/>
          <p:cNvPicPr>
            <a:picLocks noChangeAspect="1"/>
          </p:cNvPicPr>
          <p:nvPr/>
        </p:nvPicPr>
        <p:blipFill>
          <a:blip r:embed="rId2"/>
          <a:srcRect r="-4291" b="14366"/>
          <a:stretch>
            <a:fillRect/>
          </a:stretch>
        </p:blipFill>
        <p:spPr>
          <a:xfrm>
            <a:off x="4997450" y="192088"/>
            <a:ext cx="1530350" cy="960437"/>
          </a:xfrm>
          <a:prstGeom prst="rect">
            <a:avLst/>
          </a:prstGeom>
          <a:noFill/>
          <a:ln w="9525">
            <a:noFill/>
          </a:ln>
        </p:spPr>
      </p:pic>
      <p:sp>
        <p:nvSpPr>
          <p:cNvPr id="40964" name="文本框 2"/>
          <p:cNvSpPr/>
          <p:nvPr/>
        </p:nvSpPr>
        <p:spPr>
          <a:xfrm>
            <a:off x="1270000" y="1557338"/>
            <a:ext cx="2184400" cy="3995737"/>
          </a:xfrm>
          <a:prstGeom prst="rect">
            <a:avLst/>
          </a:prstGeom>
          <a:noFill/>
          <a:ln w="9525">
            <a:noFill/>
          </a:ln>
        </p:spPr>
        <p:txBody>
          <a:bodyPr wrap="square">
            <a:spAutoFit/>
          </a:bodyPr>
          <a:p>
            <a:r>
              <a:rPr lang="zh-CN" altLang="en-US" sz="2800">
                <a:solidFill>
                  <a:srgbClr val="000000"/>
                </a:solidFill>
                <a:latin typeface="隶书" panose="02010509060101010101" charset="-122"/>
                <a:ea typeface="隶书" panose="02010509060101010101" charset="-122"/>
                <a:sym typeface="隶书" panose="02010509060101010101" charset="-122"/>
              </a:rPr>
              <a:t>教衍河汾，门罗将相；</a:t>
            </a:r>
            <a:endParaRPr lang="zh-CN" altLang="en-US" sz="2800">
              <a:solidFill>
                <a:srgbClr val="000000"/>
              </a:solidFill>
              <a:latin typeface="隶书" panose="02010509060101010101" charset="-122"/>
              <a:ea typeface="隶书" panose="02010509060101010101" charset="-122"/>
              <a:sym typeface="隶书" panose="02010509060101010101" charset="-122"/>
            </a:endParaRPr>
          </a:p>
          <a:p>
            <a:endParaRPr lang="zh-CN" altLang="en-US" sz="2800">
              <a:solidFill>
                <a:srgbClr val="000000"/>
              </a:solidFill>
              <a:latin typeface="隶书" panose="02010509060101010101" charset="-122"/>
              <a:ea typeface="隶书" panose="02010509060101010101" charset="-122"/>
              <a:sym typeface="隶书" panose="02010509060101010101" charset="-122"/>
            </a:endParaRPr>
          </a:p>
          <a:p>
            <a:endParaRPr lang="zh-CN" altLang="en-US" sz="2800">
              <a:solidFill>
                <a:srgbClr val="000000"/>
              </a:solidFill>
              <a:latin typeface="隶书" panose="02010509060101010101" charset="-122"/>
              <a:ea typeface="隶书" panose="02010509060101010101" charset="-122"/>
              <a:sym typeface="隶书" panose="02010509060101010101" charset="-122"/>
            </a:endParaRPr>
          </a:p>
          <a:p>
            <a:r>
              <a:rPr lang="zh-CN" altLang="en-US" sz="2800">
                <a:solidFill>
                  <a:srgbClr val="000000"/>
                </a:solidFill>
                <a:latin typeface="隶书" panose="02010509060101010101" charset="-122"/>
                <a:ea typeface="隶书" panose="02010509060101010101" charset="-122"/>
                <a:sym typeface="隶书" panose="02010509060101010101" charset="-122"/>
              </a:rPr>
              <a:t>道存子集，名著隋唐。</a:t>
            </a:r>
            <a:endParaRPr lang="zh-CN" altLang="en-US" sz="2800">
              <a:solidFill>
                <a:srgbClr val="000000"/>
              </a:solidFill>
              <a:latin typeface="隶书" panose="02010509060101010101" charset="-122"/>
              <a:ea typeface="隶书" panose="02010509060101010101" charset="-122"/>
              <a:sym typeface="隶书" panose="02010509060101010101" charset="-122"/>
            </a:endParaRPr>
          </a:p>
          <a:p>
            <a:endParaRPr lang="zh-CN" altLang="en-US">
              <a:solidFill>
                <a:srgbClr val="000000"/>
              </a:solidFill>
              <a:latin typeface="等线" panose="02010600030101010101" charset="-122"/>
              <a:ea typeface="等线" panose="02010600030101010101" charset="-122"/>
              <a:sym typeface="等线" panose="02010600030101010101" charset="-122"/>
            </a:endParaRPr>
          </a:p>
        </p:txBody>
      </p:sp>
      <p:pic>
        <p:nvPicPr>
          <p:cNvPr id="40965" name="图片 7" descr="魏征与唐太宗"/>
          <p:cNvPicPr>
            <a:picLocks noChangeAspect="1"/>
          </p:cNvPicPr>
          <p:nvPr/>
        </p:nvPicPr>
        <p:blipFill>
          <a:blip r:embed="rId3"/>
          <a:stretch>
            <a:fillRect/>
          </a:stretch>
        </p:blipFill>
        <p:spPr>
          <a:xfrm>
            <a:off x="8661400" y="1444625"/>
            <a:ext cx="2300288" cy="3698875"/>
          </a:xfrm>
          <a:prstGeom prst="rect">
            <a:avLst/>
          </a:prstGeom>
          <a:noFill/>
          <a:ln w="9525">
            <a:noFill/>
          </a:ln>
        </p:spPr>
      </p:pic>
      <p:sp>
        <p:nvSpPr>
          <p:cNvPr id="40966" name="文本框 8"/>
          <p:cNvSpPr/>
          <p:nvPr/>
        </p:nvSpPr>
        <p:spPr>
          <a:xfrm>
            <a:off x="1619250" y="727075"/>
            <a:ext cx="1835150" cy="520700"/>
          </a:xfrm>
          <a:prstGeom prst="rect">
            <a:avLst/>
          </a:prstGeom>
          <a:noFill/>
          <a:ln w="9525">
            <a:noFill/>
          </a:ln>
        </p:spPr>
        <p:txBody>
          <a:bodyPr wrap="square">
            <a:spAutoFit/>
          </a:bodyPr>
          <a:p>
            <a:r>
              <a:rPr lang="zh-CN" altLang="en-US" sz="2800" dirty="0">
                <a:solidFill>
                  <a:srgbClr val="000000"/>
                </a:solidFill>
                <a:latin typeface="华文行楷" panose="02010800040101010101" charset="-122"/>
                <a:ea typeface="华文行楷" panose="02010800040101010101" charset="-122"/>
                <a:sym typeface="华文行楷" panose="02010800040101010101" charset="-122"/>
              </a:rPr>
              <a:t>道不在位</a:t>
            </a:r>
            <a:endParaRPr lang="zh-CN" altLang="en-US" dirty="0">
              <a:ea typeface="宋体" panose="02010600030101010101" pitchFamily="2" charset="-122"/>
            </a:endParaRPr>
          </a:p>
        </p:txBody>
      </p:sp>
      <p:sp>
        <p:nvSpPr>
          <p:cNvPr id="40967" name="文本框 9"/>
          <p:cNvSpPr/>
          <p:nvPr/>
        </p:nvSpPr>
        <p:spPr>
          <a:xfrm>
            <a:off x="8201025" y="1595438"/>
            <a:ext cx="460375" cy="2586037"/>
          </a:xfrm>
          <a:prstGeom prst="rect">
            <a:avLst/>
          </a:prstGeom>
          <a:noFill/>
          <a:ln w="9525">
            <a:noFill/>
          </a:ln>
        </p:spPr>
        <p:txBody>
          <a:bodyPr wrap="square">
            <a:spAutoFit/>
          </a:bodyPr>
          <a:p>
            <a:r>
              <a:rPr lang="zh-CN" altLang="en-US" dirty="0">
                <a:solidFill>
                  <a:srgbClr val="000000"/>
                </a:solidFill>
                <a:latin typeface="隶书" panose="02010509060101010101" charset="-122"/>
                <a:ea typeface="隶书" panose="02010509060101010101" charset="-122"/>
                <a:sym typeface="隶书" panose="02010509060101010101" charset="-122"/>
              </a:rPr>
              <a:t>唐太中与魏征</a:t>
            </a:r>
            <a:endParaRPr lang="zh-CN" altLang="en-US" dirty="0">
              <a:ea typeface="宋体" panose="02010600030101010101" pitchFamily="2" charset="-122"/>
            </a:endParaRPr>
          </a:p>
        </p:txBody>
      </p:sp>
      <p:pic>
        <p:nvPicPr>
          <p:cNvPr id="40968" name="图片 5" descr="王"/>
          <p:cNvPicPr>
            <a:picLocks noChangeAspect="1"/>
          </p:cNvPicPr>
          <p:nvPr/>
        </p:nvPicPr>
        <p:blipFill>
          <a:blip r:embed="rId4"/>
          <a:stretch>
            <a:fillRect/>
          </a:stretch>
        </p:blipFill>
        <p:spPr>
          <a:xfrm>
            <a:off x="4217988" y="1444625"/>
            <a:ext cx="3373437" cy="3776663"/>
          </a:xfrm>
          <a:prstGeom prst="rect">
            <a:avLst/>
          </a:prstGeom>
          <a:noFill/>
          <a:ln w="9525">
            <a:noFill/>
          </a:ln>
        </p:spPr>
      </p:pic>
    </p:spTree>
  </p:cSld>
  <p:clrMapOvr>
    <a:masterClrMapping/>
  </p:clrMapOvr>
  <p:transition spd="slow" advTm="1000">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986" name="图片 3" descr="大学"/>
          <p:cNvPicPr>
            <a:picLocks noChangeAspect="1"/>
          </p:cNvPicPr>
          <p:nvPr/>
        </p:nvPicPr>
        <p:blipFill>
          <a:blip r:embed="rId1"/>
          <a:stretch>
            <a:fillRect/>
          </a:stretch>
        </p:blipFill>
        <p:spPr>
          <a:xfrm>
            <a:off x="9753600" y="3348038"/>
            <a:ext cx="1427163" cy="1962150"/>
          </a:xfrm>
          <a:prstGeom prst="rect">
            <a:avLst/>
          </a:prstGeom>
          <a:noFill/>
          <a:ln w="9525">
            <a:noFill/>
          </a:ln>
        </p:spPr>
      </p:pic>
      <p:pic>
        <p:nvPicPr>
          <p:cNvPr id="41987" name="图片 16"/>
          <p:cNvPicPr>
            <a:picLocks noChangeAspect="1"/>
          </p:cNvPicPr>
          <p:nvPr/>
        </p:nvPicPr>
        <p:blipFill>
          <a:blip r:embed="rId2"/>
          <a:stretch>
            <a:fillRect/>
          </a:stretch>
        </p:blipFill>
        <p:spPr>
          <a:xfrm>
            <a:off x="0" y="0"/>
            <a:ext cx="9686925" cy="6858000"/>
          </a:xfrm>
          <a:prstGeom prst="rect">
            <a:avLst/>
          </a:prstGeom>
          <a:noFill/>
          <a:ln w="9525">
            <a:noFill/>
          </a:ln>
        </p:spPr>
      </p:pic>
      <p:sp>
        <p:nvSpPr>
          <p:cNvPr id="41988" name="矩形 17"/>
          <p:cNvSpPr/>
          <p:nvPr/>
        </p:nvSpPr>
        <p:spPr>
          <a:xfrm>
            <a:off x="0" y="0"/>
            <a:ext cx="12192000" cy="6858000"/>
          </a:xfrm>
          <a:prstGeom prst="rect">
            <a:avLst/>
          </a:prstGeom>
          <a:gradFill rotWithShape="1">
            <a:gsLst>
              <a:gs pos="0">
                <a:srgbClr val="FFFFFF">
                  <a:alpha val="100000"/>
                </a:srgbClr>
              </a:gs>
              <a:gs pos="75000">
                <a:srgbClr val="FFFFFF">
                  <a:alpha val="100000"/>
                </a:srgbClr>
              </a:gs>
              <a:gs pos="78000">
                <a:srgbClr val="FFFFFF">
                  <a:alpha val="100000"/>
                </a:srgbClr>
              </a:gs>
              <a:gs pos="84000">
                <a:srgbClr val="FFFFFF">
                  <a:alpha val="100000"/>
                </a:srgbClr>
              </a:gs>
              <a:gs pos="100000">
                <a:srgbClr val="FFFFFF">
                  <a:alpha val="100000"/>
                </a:srgbClr>
              </a:gs>
            </a:gsLst>
            <a:lin ang="0" scaled="1"/>
            <a:tileRect/>
          </a:gradFill>
          <a:ln w="9525">
            <a:noFill/>
          </a:ln>
        </p:spPr>
        <p:txBody>
          <a:bodyPr vert="horz" wrap="square"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pic>
        <p:nvPicPr>
          <p:cNvPr id="41989" name="图片 1" descr="朱熹"/>
          <p:cNvPicPr>
            <a:picLocks noChangeAspect="1"/>
          </p:cNvPicPr>
          <p:nvPr/>
        </p:nvPicPr>
        <p:blipFill>
          <a:blip r:embed="rId3"/>
          <a:stretch>
            <a:fillRect/>
          </a:stretch>
        </p:blipFill>
        <p:spPr>
          <a:xfrm>
            <a:off x="825500" y="3613150"/>
            <a:ext cx="1984375" cy="2216150"/>
          </a:xfrm>
          <a:prstGeom prst="rect">
            <a:avLst/>
          </a:prstGeom>
          <a:noFill/>
          <a:ln w="9525">
            <a:noFill/>
          </a:ln>
        </p:spPr>
      </p:pic>
      <p:sp>
        <p:nvSpPr>
          <p:cNvPr id="41990" name="文本框 10"/>
          <p:cNvSpPr/>
          <p:nvPr/>
        </p:nvSpPr>
        <p:spPr>
          <a:xfrm>
            <a:off x="2809875" y="1419225"/>
            <a:ext cx="7250113" cy="3968750"/>
          </a:xfrm>
          <a:prstGeom prst="rect">
            <a:avLst/>
          </a:prstGeom>
          <a:noFill/>
          <a:ln w="9525">
            <a:noFill/>
          </a:ln>
        </p:spPr>
        <p:txBody>
          <a:bodyPr wrap="square">
            <a:spAutoFit/>
          </a:bodyPr>
          <a:p>
            <a:pPr indent="539750">
              <a:lnSpc>
                <a:spcPct val="150000"/>
              </a:lnSpc>
            </a:pPr>
            <a:r>
              <a:rPr lang="zh-CN" altLang="en-US" sz="2400" dirty="0">
                <a:solidFill>
                  <a:srgbClr val="C00000"/>
                </a:solidFill>
                <a:latin typeface="隶书" panose="02010509060101010101" charset="-122"/>
                <a:ea typeface="隶书" panose="02010509060101010101" charset="-122"/>
                <a:sym typeface="隶书" panose="02010509060101010101" charset="-122"/>
              </a:rPr>
              <a:t>六经注我与我注六经是经典诠释中两种态度不同的诠释方法</a:t>
            </a:r>
            <a:endParaRPr lang="zh-CN" altLang="en-US" sz="2400" dirty="0">
              <a:solidFill>
                <a:srgbClr val="C00000"/>
              </a:solidFill>
              <a:latin typeface="隶书" panose="02010509060101010101" charset="-122"/>
              <a:ea typeface="隶书" panose="02010509060101010101" charset="-122"/>
              <a:sym typeface="隶书" panose="02010509060101010101" charset="-122"/>
            </a:endParaRPr>
          </a:p>
          <a:p>
            <a:pPr indent="539750">
              <a:lnSpc>
                <a:spcPct val="150000"/>
              </a:lnSpc>
            </a:pPr>
            <a:r>
              <a:rPr lang="zh-CN" altLang="en-US" sz="2400" dirty="0">
                <a:solidFill>
                  <a:srgbClr val="C00000"/>
                </a:solidFill>
                <a:latin typeface="隶书" panose="02010509060101010101" charset="-122"/>
                <a:ea typeface="隶书" panose="02010509060101010101" charset="-122"/>
                <a:sym typeface="隶书" panose="02010509060101010101" charset="-122"/>
              </a:rPr>
              <a:t>我注六经，采用以文本为主体,力图恢复文本原意的诠释取向;</a:t>
            </a:r>
            <a:endParaRPr lang="zh-CN" altLang="en-US" sz="2400" dirty="0">
              <a:solidFill>
                <a:srgbClr val="C00000"/>
              </a:solidFill>
              <a:latin typeface="隶书" panose="02010509060101010101" charset="-122"/>
              <a:ea typeface="隶书" panose="02010509060101010101" charset="-122"/>
              <a:sym typeface="隶书" panose="02010509060101010101" charset="-122"/>
            </a:endParaRPr>
          </a:p>
          <a:p>
            <a:pPr indent="539750">
              <a:lnSpc>
                <a:spcPct val="150000"/>
              </a:lnSpc>
            </a:pPr>
            <a:r>
              <a:rPr lang="zh-CN" altLang="en-US" sz="2400" dirty="0">
                <a:solidFill>
                  <a:srgbClr val="C00000"/>
                </a:solidFill>
                <a:latin typeface="隶书" panose="02010509060101010101" charset="-122"/>
                <a:ea typeface="隶书" panose="02010509060101010101" charset="-122"/>
                <a:sym typeface="隶书" panose="02010509060101010101" charset="-122"/>
              </a:rPr>
              <a:t>六经注我，则是一种哲学创构活动,是诠释者构建哲学思想的取向。</a:t>
            </a:r>
            <a:endParaRPr lang="zh-CN" altLang="en-US" sz="2400" dirty="0">
              <a:solidFill>
                <a:srgbClr val="C00000"/>
              </a:solidFill>
              <a:latin typeface="隶书" panose="02010509060101010101" charset="-122"/>
              <a:ea typeface="隶书" panose="02010509060101010101" charset="-122"/>
              <a:sym typeface="隶书" panose="02010509060101010101" charset="-122"/>
            </a:endParaRPr>
          </a:p>
          <a:p>
            <a:pPr indent="539750">
              <a:lnSpc>
                <a:spcPct val="150000"/>
              </a:lnSpc>
            </a:pPr>
            <a:r>
              <a:rPr lang="zh-CN" altLang="en-US" sz="2400" dirty="0">
                <a:solidFill>
                  <a:srgbClr val="C00000"/>
                </a:solidFill>
                <a:latin typeface="隶书" panose="02010509060101010101" charset="-122"/>
                <a:ea typeface="隶书" panose="02010509060101010101" charset="-122"/>
                <a:sym typeface="隶书" panose="02010509060101010101" charset="-122"/>
              </a:rPr>
              <a:t>朱子的《大学》很好地融合了这两种诠释方法。</a:t>
            </a:r>
            <a:endParaRPr lang="zh-CN" altLang="en-US" dirty="0">
              <a:ea typeface="宋体" panose="02010600030101010101" pitchFamily="2" charset="-122"/>
            </a:endParaRPr>
          </a:p>
        </p:txBody>
      </p:sp>
      <p:pic>
        <p:nvPicPr>
          <p:cNvPr id="41991" name="图片 14"/>
          <p:cNvPicPr>
            <a:picLocks noChangeAspect="1"/>
          </p:cNvPicPr>
          <p:nvPr/>
        </p:nvPicPr>
        <p:blipFill>
          <a:blip r:embed="rId4"/>
          <a:stretch>
            <a:fillRect/>
          </a:stretch>
        </p:blipFill>
        <p:spPr>
          <a:xfrm rot="-8192823" flipH="1">
            <a:off x="9883775" y="2622550"/>
            <a:ext cx="4481513" cy="2463800"/>
          </a:xfrm>
          <a:prstGeom prst="rect">
            <a:avLst/>
          </a:prstGeom>
          <a:noFill/>
          <a:ln w="9525">
            <a:noFill/>
          </a:ln>
        </p:spPr>
      </p:pic>
      <p:pic>
        <p:nvPicPr>
          <p:cNvPr id="41992" name="Picture 272" descr="28"/>
          <p:cNvPicPr>
            <a:picLocks noChangeAspect="1"/>
          </p:cNvPicPr>
          <p:nvPr/>
        </p:nvPicPr>
        <p:blipFill>
          <a:blip r:embed="rId5"/>
          <a:srcRect r="-4291" b="14366"/>
          <a:stretch>
            <a:fillRect/>
          </a:stretch>
        </p:blipFill>
        <p:spPr>
          <a:xfrm>
            <a:off x="4364038" y="271463"/>
            <a:ext cx="1528762" cy="960437"/>
          </a:xfrm>
          <a:prstGeom prst="rect">
            <a:avLst/>
          </a:prstGeom>
          <a:noFill/>
          <a:ln w="9525">
            <a:noFill/>
          </a:ln>
        </p:spPr>
      </p:pic>
      <p:sp>
        <p:nvSpPr>
          <p:cNvPr id="41993" name="文本框 5"/>
          <p:cNvSpPr/>
          <p:nvPr/>
        </p:nvSpPr>
        <p:spPr>
          <a:xfrm>
            <a:off x="838200" y="490538"/>
            <a:ext cx="4479925" cy="522287"/>
          </a:xfrm>
          <a:prstGeom prst="rect">
            <a:avLst/>
          </a:prstGeom>
          <a:noFill/>
          <a:ln w="9525">
            <a:noFill/>
          </a:ln>
        </p:spPr>
        <p:txBody>
          <a:bodyPr wrap="square">
            <a:spAutoFit/>
          </a:bodyPr>
          <a:p>
            <a:r>
              <a:rPr lang="zh-CN" altLang="en-US" sz="2800" dirty="0">
                <a:solidFill>
                  <a:srgbClr val="000000"/>
                </a:solidFill>
                <a:latin typeface="隶书" panose="02010509060101010101" charset="-122"/>
                <a:ea typeface="隶书" panose="02010509060101010101" charset="-122"/>
                <a:sym typeface="隶书" panose="02010509060101010101" charset="-122"/>
              </a:rPr>
              <a:t>我注六经与六经注我</a:t>
            </a:r>
            <a:endParaRPr lang="en-US" altLang="x-none" sz="2800" dirty="0">
              <a:solidFill>
                <a:srgbClr val="000000"/>
              </a:solidFill>
              <a:latin typeface="隶书" panose="02010509060101010101" charset="-122"/>
              <a:ea typeface="隶书" panose="02010509060101010101" charset="-122"/>
              <a:sym typeface="隶书" panose="02010509060101010101" charset="-122"/>
            </a:endParaRPr>
          </a:p>
        </p:txBody>
      </p:sp>
      <p:sp>
        <p:nvSpPr>
          <p:cNvPr id="41994" name="文本框 4"/>
          <p:cNvSpPr/>
          <p:nvPr/>
        </p:nvSpPr>
        <p:spPr>
          <a:xfrm>
            <a:off x="893763" y="3244850"/>
            <a:ext cx="1325562" cy="368300"/>
          </a:xfrm>
          <a:prstGeom prst="rect">
            <a:avLst/>
          </a:prstGeom>
          <a:noFill/>
          <a:ln w="9525">
            <a:noFill/>
          </a:ln>
        </p:spPr>
        <p:txBody>
          <a:bodyPr wrap="none">
            <a:spAutoFit/>
          </a:bodyPr>
          <a:p>
            <a:r>
              <a:rPr lang="zh-CN" altLang="en-US" dirty="0">
                <a:solidFill>
                  <a:srgbClr val="000000"/>
                </a:solidFill>
                <a:latin typeface="隶书" panose="02010509060101010101" charset="-122"/>
                <a:ea typeface="隶书" panose="02010509060101010101" charset="-122"/>
                <a:sym typeface="隶书" panose="02010509060101010101" charset="-122"/>
              </a:rPr>
              <a:t>南宋</a:t>
            </a:r>
            <a:r>
              <a:rPr lang="en-US" altLang="x-none" dirty="0">
                <a:solidFill>
                  <a:srgbClr val="000000"/>
                </a:solidFill>
                <a:latin typeface="隶书" panose="02010509060101010101" charset="-122"/>
                <a:ea typeface="隶书" panose="02010509060101010101" charset="-122"/>
                <a:sym typeface="隶书" panose="02010509060101010101" charset="-122"/>
              </a:rPr>
              <a:t>·</a:t>
            </a:r>
            <a:r>
              <a:rPr lang="zh-CN" altLang="en-US" dirty="0">
                <a:solidFill>
                  <a:srgbClr val="000000"/>
                </a:solidFill>
                <a:latin typeface="隶书" panose="02010509060101010101" charset="-122"/>
                <a:ea typeface="隶书" panose="02010509060101010101" charset="-122"/>
                <a:sym typeface="隶书" panose="02010509060101010101" charset="-122"/>
              </a:rPr>
              <a:t>朱熹</a:t>
            </a:r>
            <a:endParaRPr lang="zh-CN" altLang="en-US" dirty="0">
              <a:ea typeface="宋体" panose="02010600030101010101" pitchFamily="2" charset="-122"/>
            </a:endParaRPr>
          </a:p>
        </p:txBody>
      </p:sp>
    </p:spTree>
  </p:cSld>
  <p:clrMapOvr>
    <a:masterClrMapping/>
  </p:clrMapOvr>
  <p:transition spd="slow" advTm="1000">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010" name="图片 16"/>
          <p:cNvPicPr>
            <a:picLocks noChangeAspect="1"/>
          </p:cNvPicPr>
          <p:nvPr/>
        </p:nvPicPr>
        <p:blipFill>
          <a:blip r:embed="rId1"/>
          <a:stretch>
            <a:fillRect/>
          </a:stretch>
        </p:blipFill>
        <p:spPr>
          <a:xfrm>
            <a:off x="0" y="0"/>
            <a:ext cx="9686925" cy="6858000"/>
          </a:xfrm>
          <a:prstGeom prst="rect">
            <a:avLst/>
          </a:prstGeom>
          <a:noFill/>
          <a:ln w="9525">
            <a:noFill/>
          </a:ln>
        </p:spPr>
      </p:pic>
      <p:pic>
        <p:nvPicPr>
          <p:cNvPr id="43011" name="图片 13"/>
          <p:cNvPicPr>
            <a:picLocks noChangeAspect="1"/>
          </p:cNvPicPr>
          <p:nvPr/>
        </p:nvPicPr>
        <p:blipFill>
          <a:blip r:embed="rId2"/>
          <a:stretch>
            <a:fillRect/>
          </a:stretch>
        </p:blipFill>
        <p:spPr>
          <a:xfrm rot="8192823">
            <a:off x="-2076450" y="2603500"/>
            <a:ext cx="4481513" cy="2465388"/>
          </a:xfrm>
          <a:prstGeom prst="rect">
            <a:avLst/>
          </a:prstGeom>
          <a:noFill/>
          <a:ln w="9525">
            <a:noFill/>
          </a:ln>
        </p:spPr>
      </p:pic>
      <p:pic>
        <p:nvPicPr>
          <p:cNvPr id="43012" name="图片 14"/>
          <p:cNvPicPr>
            <a:picLocks noChangeAspect="1"/>
          </p:cNvPicPr>
          <p:nvPr/>
        </p:nvPicPr>
        <p:blipFill>
          <a:blip r:embed="rId2"/>
          <a:stretch>
            <a:fillRect/>
          </a:stretch>
        </p:blipFill>
        <p:spPr>
          <a:xfrm rot="-8192823" flipH="1">
            <a:off x="9883775" y="2622550"/>
            <a:ext cx="4481513" cy="2463800"/>
          </a:xfrm>
          <a:prstGeom prst="rect">
            <a:avLst/>
          </a:prstGeom>
          <a:noFill/>
          <a:ln w="9525">
            <a:noFill/>
          </a:ln>
        </p:spPr>
      </p:pic>
      <p:sp>
        <p:nvSpPr>
          <p:cNvPr id="43013" name="矩形 6"/>
          <p:cNvSpPr/>
          <p:nvPr/>
        </p:nvSpPr>
        <p:spPr>
          <a:xfrm>
            <a:off x="0" y="0"/>
            <a:ext cx="12192000" cy="6858000"/>
          </a:xfrm>
          <a:prstGeom prst="rect">
            <a:avLst/>
          </a:prstGeom>
          <a:gradFill rotWithShape="1">
            <a:gsLst>
              <a:gs pos="0">
                <a:srgbClr val="FFFFFF">
                  <a:alpha val="100000"/>
                </a:srgbClr>
              </a:gs>
              <a:gs pos="75000">
                <a:srgbClr val="FFFFFF">
                  <a:alpha val="100000"/>
                </a:srgbClr>
              </a:gs>
              <a:gs pos="78000">
                <a:srgbClr val="FFFFFF">
                  <a:alpha val="100000"/>
                </a:srgbClr>
              </a:gs>
              <a:gs pos="84000">
                <a:srgbClr val="FFFFFF">
                  <a:alpha val="100000"/>
                </a:srgbClr>
              </a:gs>
              <a:gs pos="100000">
                <a:srgbClr val="FFFFFF">
                  <a:alpha val="100000"/>
                </a:srgbClr>
              </a:gs>
            </a:gsLst>
            <a:lin ang="0" scaled="1"/>
            <a:tileRect/>
          </a:gradFill>
          <a:ln w="9525">
            <a:noFill/>
          </a:ln>
        </p:spPr>
        <p:txBody>
          <a:bodyPr vert="horz" wrap="square"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pic>
        <p:nvPicPr>
          <p:cNvPr id="43014" name="Picture 272" descr="28"/>
          <p:cNvPicPr>
            <a:picLocks noChangeAspect="1"/>
          </p:cNvPicPr>
          <p:nvPr/>
        </p:nvPicPr>
        <p:blipFill>
          <a:blip r:embed="rId3"/>
          <a:srcRect r="-4291" b="14366"/>
          <a:stretch>
            <a:fillRect/>
          </a:stretch>
        </p:blipFill>
        <p:spPr>
          <a:xfrm>
            <a:off x="4678363" y="200025"/>
            <a:ext cx="1528762" cy="960438"/>
          </a:xfrm>
          <a:prstGeom prst="rect">
            <a:avLst/>
          </a:prstGeom>
          <a:noFill/>
          <a:ln w="9525">
            <a:noFill/>
          </a:ln>
        </p:spPr>
      </p:pic>
      <p:sp>
        <p:nvSpPr>
          <p:cNvPr id="43015" name="文本框 5"/>
          <p:cNvSpPr/>
          <p:nvPr/>
        </p:nvSpPr>
        <p:spPr>
          <a:xfrm>
            <a:off x="838200" y="490538"/>
            <a:ext cx="4479925" cy="522287"/>
          </a:xfrm>
          <a:prstGeom prst="rect">
            <a:avLst/>
          </a:prstGeom>
          <a:noFill/>
          <a:ln w="9525">
            <a:noFill/>
          </a:ln>
        </p:spPr>
        <p:txBody>
          <a:bodyPr wrap="square">
            <a:spAutoFit/>
          </a:bodyPr>
          <a:p>
            <a:r>
              <a:rPr lang="zh-CN" altLang="en-US" sz="2800" dirty="0">
                <a:solidFill>
                  <a:srgbClr val="000000"/>
                </a:solidFill>
                <a:latin typeface="隶书" panose="02010509060101010101" charset="-122"/>
                <a:ea typeface="隶书" panose="02010509060101010101" charset="-122"/>
                <a:sym typeface="隶书" panose="02010509060101010101" charset="-122"/>
              </a:rPr>
              <a:t>六经注我</a:t>
            </a:r>
            <a:r>
              <a:rPr lang="en-US" altLang="x-none" sz="2800" dirty="0">
                <a:solidFill>
                  <a:srgbClr val="000000"/>
                </a:solidFill>
                <a:latin typeface="隶书" panose="02010509060101010101" charset="-122"/>
                <a:ea typeface="隶书" panose="02010509060101010101" charset="-122"/>
                <a:sym typeface="隶书" panose="02010509060101010101" charset="-122"/>
              </a:rPr>
              <a:t>——</a:t>
            </a:r>
            <a:r>
              <a:rPr lang="zh-CN" altLang="en-US" sz="2800" dirty="0">
                <a:solidFill>
                  <a:srgbClr val="000000"/>
                </a:solidFill>
                <a:latin typeface="隶书" panose="02010509060101010101" charset="-122"/>
                <a:ea typeface="隶书" panose="02010509060101010101" charset="-122"/>
                <a:sym typeface="隶书" panose="02010509060101010101" charset="-122"/>
              </a:rPr>
              <a:t>陆九渊</a:t>
            </a:r>
            <a:endParaRPr lang="zh-CN" altLang="en-US" dirty="0">
              <a:ea typeface="宋体" panose="02010600030101010101" pitchFamily="2" charset="-122"/>
            </a:endParaRPr>
          </a:p>
        </p:txBody>
      </p:sp>
      <p:pic>
        <p:nvPicPr>
          <p:cNvPr id="43016" name="图片 2" descr="陆九渊"/>
          <p:cNvPicPr>
            <a:picLocks noChangeAspect="1"/>
          </p:cNvPicPr>
          <p:nvPr/>
        </p:nvPicPr>
        <p:blipFill>
          <a:blip r:embed="rId4"/>
          <a:stretch>
            <a:fillRect/>
          </a:stretch>
        </p:blipFill>
        <p:spPr>
          <a:xfrm>
            <a:off x="501650" y="2309813"/>
            <a:ext cx="3359150" cy="4335462"/>
          </a:xfrm>
          <a:prstGeom prst="rect">
            <a:avLst/>
          </a:prstGeom>
          <a:noFill/>
          <a:ln w="9525">
            <a:noFill/>
          </a:ln>
        </p:spPr>
      </p:pic>
      <p:sp>
        <p:nvSpPr>
          <p:cNvPr id="43017" name="文本框 7"/>
          <p:cNvSpPr/>
          <p:nvPr/>
        </p:nvSpPr>
        <p:spPr>
          <a:xfrm>
            <a:off x="4846638" y="1419225"/>
            <a:ext cx="5213350" cy="3968750"/>
          </a:xfrm>
          <a:prstGeom prst="rect">
            <a:avLst/>
          </a:prstGeom>
          <a:noFill/>
          <a:ln w="9525">
            <a:noFill/>
          </a:ln>
        </p:spPr>
        <p:txBody>
          <a:bodyPr wrap="square">
            <a:spAutoFit/>
          </a:bodyPr>
          <a:p>
            <a:pPr indent="539750">
              <a:lnSpc>
                <a:spcPct val="150000"/>
              </a:lnSpc>
            </a:pPr>
            <a:r>
              <a:rPr lang="zh-CN" altLang="en-US" sz="2400" dirty="0">
                <a:solidFill>
                  <a:srgbClr val="C00000"/>
                </a:solidFill>
                <a:latin typeface="隶书" panose="02010509060101010101" charset="-122"/>
                <a:ea typeface="隶书" panose="02010509060101010101" charset="-122"/>
                <a:sym typeface="隶书" panose="02010509060101010101" charset="-122"/>
              </a:rPr>
              <a:t>陆九渊的弟子杨简在祭文中明白地解释了"六经注我"的含义：</a:t>
            </a:r>
            <a:endParaRPr lang="zh-CN" altLang="en-US" sz="2400" dirty="0">
              <a:solidFill>
                <a:srgbClr val="C00000"/>
              </a:solidFill>
              <a:latin typeface="隶书" panose="02010509060101010101" charset="-122"/>
              <a:ea typeface="隶书" panose="02010509060101010101" charset="-122"/>
              <a:sym typeface="隶书" panose="02010509060101010101" charset="-122"/>
            </a:endParaRPr>
          </a:p>
          <a:p>
            <a:pPr indent="539750">
              <a:lnSpc>
                <a:spcPct val="150000"/>
              </a:lnSpc>
            </a:pPr>
            <a:r>
              <a:rPr lang="zh-CN" altLang="en-US" sz="2400" dirty="0">
                <a:solidFill>
                  <a:srgbClr val="C00000"/>
                </a:solidFill>
                <a:latin typeface="隶书" panose="02010509060101010101" charset="-122"/>
                <a:ea typeface="隶书" panose="02010509060101010101" charset="-122"/>
                <a:sym typeface="隶书" panose="02010509060101010101" charset="-122"/>
              </a:rPr>
              <a:t>《书》者，先生之政事；</a:t>
            </a:r>
            <a:endParaRPr lang="zh-CN" altLang="en-US" sz="2400" dirty="0">
              <a:solidFill>
                <a:srgbClr val="C00000"/>
              </a:solidFill>
              <a:latin typeface="隶书" panose="02010509060101010101" charset="-122"/>
              <a:ea typeface="隶书" panose="02010509060101010101" charset="-122"/>
              <a:sym typeface="隶书" panose="02010509060101010101" charset="-122"/>
            </a:endParaRPr>
          </a:p>
          <a:p>
            <a:pPr indent="539750">
              <a:lnSpc>
                <a:spcPct val="150000"/>
              </a:lnSpc>
            </a:pPr>
            <a:r>
              <a:rPr lang="zh-CN" altLang="en-US" sz="2400" dirty="0">
                <a:solidFill>
                  <a:srgbClr val="C00000"/>
                </a:solidFill>
                <a:latin typeface="隶书" panose="02010509060101010101" charset="-122"/>
                <a:ea typeface="隶书" panose="02010509060101010101" charset="-122"/>
                <a:sym typeface="隶书" panose="02010509060101010101" charset="-122"/>
              </a:rPr>
              <a:t>《诗》者，先生之咏歌；</a:t>
            </a:r>
            <a:endParaRPr lang="zh-CN" altLang="en-US" sz="2400" dirty="0">
              <a:solidFill>
                <a:srgbClr val="C00000"/>
              </a:solidFill>
              <a:latin typeface="隶书" panose="02010509060101010101" charset="-122"/>
              <a:ea typeface="隶书" panose="02010509060101010101" charset="-122"/>
              <a:sym typeface="隶书" panose="02010509060101010101" charset="-122"/>
            </a:endParaRPr>
          </a:p>
          <a:p>
            <a:pPr indent="539750">
              <a:lnSpc>
                <a:spcPct val="150000"/>
              </a:lnSpc>
            </a:pPr>
            <a:r>
              <a:rPr lang="zh-CN" altLang="en-US" sz="2400" dirty="0">
                <a:solidFill>
                  <a:srgbClr val="C00000"/>
                </a:solidFill>
                <a:latin typeface="隶书" panose="02010509060101010101" charset="-122"/>
                <a:ea typeface="隶书" panose="02010509060101010101" charset="-122"/>
                <a:sym typeface="隶书" panose="02010509060101010101" charset="-122"/>
              </a:rPr>
              <a:t>《礼》者，先生之节文；</a:t>
            </a:r>
            <a:endParaRPr lang="zh-CN" altLang="en-US" sz="2400" dirty="0">
              <a:solidFill>
                <a:srgbClr val="C00000"/>
              </a:solidFill>
              <a:latin typeface="隶书" panose="02010509060101010101" charset="-122"/>
              <a:ea typeface="隶书" panose="02010509060101010101" charset="-122"/>
              <a:sym typeface="隶书" panose="02010509060101010101" charset="-122"/>
            </a:endParaRPr>
          </a:p>
          <a:p>
            <a:pPr indent="539750">
              <a:lnSpc>
                <a:spcPct val="150000"/>
              </a:lnSpc>
            </a:pPr>
            <a:r>
              <a:rPr lang="zh-CN" altLang="en-US" sz="2400" dirty="0">
                <a:solidFill>
                  <a:srgbClr val="C00000"/>
                </a:solidFill>
                <a:latin typeface="隶书" panose="02010509060101010101" charset="-122"/>
                <a:ea typeface="隶书" panose="02010509060101010101" charset="-122"/>
                <a:sym typeface="隶书" panose="02010509060101010101" charset="-122"/>
              </a:rPr>
              <a:t>《春秋》，先生之是非；</a:t>
            </a:r>
            <a:endParaRPr lang="zh-CN" altLang="en-US" sz="2400" dirty="0">
              <a:solidFill>
                <a:srgbClr val="C00000"/>
              </a:solidFill>
              <a:latin typeface="隶书" panose="02010509060101010101" charset="-122"/>
              <a:ea typeface="隶书" panose="02010509060101010101" charset="-122"/>
              <a:sym typeface="隶书" panose="02010509060101010101" charset="-122"/>
            </a:endParaRPr>
          </a:p>
          <a:p>
            <a:pPr indent="539750">
              <a:lnSpc>
                <a:spcPct val="150000"/>
              </a:lnSpc>
            </a:pPr>
            <a:r>
              <a:rPr lang="zh-CN" altLang="en-US" sz="2400" dirty="0">
                <a:solidFill>
                  <a:srgbClr val="C00000"/>
                </a:solidFill>
                <a:latin typeface="隶书" panose="02010509060101010101" charset="-122"/>
                <a:ea typeface="隶书" panose="02010509060101010101" charset="-122"/>
                <a:sym typeface="隶书" panose="02010509060101010101" charset="-122"/>
              </a:rPr>
              <a:t>《易》，先生之变易。</a:t>
            </a:r>
            <a:endParaRPr lang="zh-CN" altLang="en-US" dirty="0">
              <a:ea typeface="宋体" panose="02010600030101010101" pitchFamily="2" charset="-122"/>
            </a:endParaRPr>
          </a:p>
        </p:txBody>
      </p:sp>
      <p:sp>
        <p:nvSpPr>
          <p:cNvPr id="43018" name="文本框 8"/>
          <p:cNvSpPr/>
          <p:nvPr/>
        </p:nvSpPr>
        <p:spPr>
          <a:xfrm>
            <a:off x="3860800" y="3219450"/>
            <a:ext cx="458788" cy="2305050"/>
          </a:xfrm>
          <a:prstGeom prst="rect">
            <a:avLst/>
          </a:prstGeom>
          <a:noFill/>
          <a:ln w="9525">
            <a:noFill/>
          </a:ln>
        </p:spPr>
        <p:txBody>
          <a:bodyPr wrap="square">
            <a:spAutoFit/>
          </a:bodyPr>
          <a:p>
            <a:r>
              <a:rPr lang="zh-CN" altLang="en-US" dirty="0">
                <a:solidFill>
                  <a:srgbClr val="000000"/>
                </a:solidFill>
                <a:latin typeface="隶书" panose="02010509060101010101" charset="-122"/>
                <a:ea typeface="隶书" panose="02010509060101010101" charset="-122"/>
                <a:sym typeface="隶书" panose="02010509060101010101" charset="-122"/>
              </a:rPr>
              <a:t>南宋</a:t>
            </a:r>
            <a:r>
              <a:rPr lang="en-US" altLang="x-none" dirty="0">
                <a:solidFill>
                  <a:srgbClr val="000000"/>
                </a:solidFill>
                <a:latin typeface="隶书" panose="02010509060101010101" charset="-122"/>
                <a:ea typeface="隶书" panose="02010509060101010101" charset="-122"/>
                <a:sym typeface="隶书" panose="02010509060101010101" charset="-122"/>
              </a:rPr>
              <a:t>·</a:t>
            </a:r>
            <a:r>
              <a:rPr lang="zh-CN" altLang="en-US" dirty="0">
                <a:solidFill>
                  <a:srgbClr val="000000"/>
                </a:solidFill>
                <a:latin typeface="隶书" panose="02010509060101010101" charset="-122"/>
                <a:ea typeface="隶书" panose="02010509060101010101" charset="-122"/>
                <a:sym typeface="隶书" panose="02010509060101010101" charset="-122"/>
              </a:rPr>
              <a:t>陆九渊</a:t>
            </a:r>
            <a:endParaRPr lang="zh-CN" altLang="en-US" dirty="0">
              <a:ea typeface="宋体" panose="02010600030101010101" pitchFamily="2" charset="-122"/>
            </a:endParaRPr>
          </a:p>
        </p:txBody>
      </p:sp>
    </p:spTree>
  </p:cSld>
  <p:clrMapOvr>
    <a:masterClrMapping/>
  </p:clrMapOvr>
  <p:transition spd="slow" advTm="1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13774" y="2783679"/>
            <a:ext cx="12219547" cy="4074321"/>
            <a:chOff x="-13774" y="2783679"/>
            <a:chExt cx="12219547" cy="4568523"/>
          </a:xfrm>
        </p:grpSpPr>
        <p:sp>
          <p:nvSpPr>
            <p:cNvPr id="16" name="淘宝店chenying0907 15"/>
            <p:cNvSpPr/>
            <p:nvPr/>
          </p:nvSpPr>
          <p:spPr>
            <a:xfrm rot="5400000">
              <a:off x="3842770" y="-1059089"/>
              <a:ext cx="4520235" cy="12205771"/>
            </a:xfrm>
            <a:custGeom>
              <a:avLst/>
              <a:gdLst>
                <a:gd name="connsiteX0" fmla="*/ 0 w 4353502"/>
                <a:gd name="connsiteY0" fmla="*/ 0 h 12205771"/>
                <a:gd name="connsiteX1" fmla="*/ 4353502 w 4353502"/>
                <a:gd name="connsiteY1" fmla="*/ 0 h 12205771"/>
                <a:gd name="connsiteX2" fmla="*/ 4353502 w 4353502"/>
                <a:gd name="connsiteY2" fmla="*/ 12205771 h 12205771"/>
                <a:gd name="connsiteX3" fmla="*/ 0 w 4353502"/>
                <a:gd name="connsiteY3" fmla="*/ 12205771 h 12205771"/>
                <a:gd name="connsiteX4" fmla="*/ 0 w 4353502"/>
                <a:gd name="connsiteY4" fmla="*/ 0 h 12205771"/>
                <a:gd name="connsiteX0-1" fmla="*/ 215743 w 4569245"/>
                <a:gd name="connsiteY0-2" fmla="*/ 0 h 12205771"/>
                <a:gd name="connsiteX1-3" fmla="*/ 4569245 w 4569245"/>
                <a:gd name="connsiteY1-4" fmla="*/ 0 h 12205771"/>
                <a:gd name="connsiteX2-5" fmla="*/ 4569245 w 4569245"/>
                <a:gd name="connsiteY2-6" fmla="*/ 12205771 h 12205771"/>
                <a:gd name="connsiteX3-7" fmla="*/ 215743 w 4569245"/>
                <a:gd name="connsiteY3-8" fmla="*/ 12205771 h 12205771"/>
                <a:gd name="connsiteX4-9" fmla="*/ 215743 w 4569245"/>
                <a:gd name="connsiteY4-10" fmla="*/ 0 h 12205771"/>
                <a:gd name="connsiteX0-11" fmla="*/ 166733 w 4520235"/>
                <a:gd name="connsiteY0-12" fmla="*/ 0 h 12205771"/>
                <a:gd name="connsiteX1-13" fmla="*/ 4520235 w 4520235"/>
                <a:gd name="connsiteY1-14" fmla="*/ 0 h 12205771"/>
                <a:gd name="connsiteX2-15" fmla="*/ 4520235 w 4520235"/>
                <a:gd name="connsiteY2-16" fmla="*/ 12205771 h 12205771"/>
                <a:gd name="connsiteX3-17" fmla="*/ 166733 w 4520235"/>
                <a:gd name="connsiteY3-18" fmla="*/ 12205771 h 12205771"/>
                <a:gd name="connsiteX4-19" fmla="*/ 166733 w 4520235"/>
                <a:gd name="connsiteY4-20" fmla="*/ 0 h 122057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0235" h="12205771">
                  <a:moveTo>
                    <a:pt x="166733" y="0"/>
                  </a:moveTo>
                  <a:lnTo>
                    <a:pt x="4520235" y="0"/>
                  </a:lnTo>
                  <a:lnTo>
                    <a:pt x="4520235" y="12205771"/>
                  </a:lnTo>
                  <a:lnTo>
                    <a:pt x="166733" y="12205771"/>
                  </a:lnTo>
                  <a:cubicBezTo>
                    <a:pt x="-318690" y="9209626"/>
                    <a:pt x="437666" y="4136323"/>
                    <a:pt x="166733" y="0"/>
                  </a:cubicBezTo>
                  <a:close/>
                </a:path>
              </a:pathLst>
            </a:cu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淘宝店chenying0907 16"/>
            <p:cNvSpPr/>
            <p:nvPr/>
          </p:nvSpPr>
          <p:spPr>
            <a:xfrm rot="5400000">
              <a:off x="3819833" y="-1019965"/>
              <a:ext cx="4538560" cy="12205774"/>
            </a:xfrm>
            <a:custGeom>
              <a:avLst/>
              <a:gdLst>
                <a:gd name="connsiteX0" fmla="*/ 0 w 4353502"/>
                <a:gd name="connsiteY0" fmla="*/ 0 h 12205771"/>
                <a:gd name="connsiteX1" fmla="*/ 4353502 w 4353502"/>
                <a:gd name="connsiteY1" fmla="*/ 0 h 12205771"/>
                <a:gd name="connsiteX2" fmla="*/ 4353502 w 4353502"/>
                <a:gd name="connsiteY2" fmla="*/ 12205771 h 12205771"/>
                <a:gd name="connsiteX3" fmla="*/ 0 w 4353502"/>
                <a:gd name="connsiteY3" fmla="*/ 12205771 h 12205771"/>
                <a:gd name="connsiteX4" fmla="*/ 0 w 4353502"/>
                <a:gd name="connsiteY4" fmla="*/ 0 h 12205771"/>
                <a:gd name="connsiteX0-1" fmla="*/ 210724 w 4564226"/>
                <a:gd name="connsiteY0-2" fmla="*/ 0 h 12205771"/>
                <a:gd name="connsiteX1-3" fmla="*/ 4564226 w 4564226"/>
                <a:gd name="connsiteY1-4" fmla="*/ 0 h 12205771"/>
                <a:gd name="connsiteX2-5" fmla="*/ 4564226 w 4564226"/>
                <a:gd name="connsiteY2-6" fmla="*/ 12205771 h 12205771"/>
                <a:gd name="connsiteX3-7" fmla="*/ 210724 w 4564226"/>
                <a:gd name="connsiteY3-8" fmla="*/ 12205771 h 12205771"/>
                <a:gd name="connsiteX4-9" fmla="*/ 210724 w 4564226"/>
                <a:gd name="connsiteY4-10" fmla="*/ 0 h 12205771"/>
                <a:gd name="connsiteX0-11" fmla="*/ 265915 w 4619417"/>
                <a:gd name="connsiteY0-12" fmla="*/ 0 h 12205771"/>
                <a:gd name="connsiteX1-13" fmla="*/ 4619417 w 4619417"/>
                <a:gd name="connsiteY1-14" fmla="*/ 0 h 12205771"/>
                <a:gd name="connsiteX2-15" fmla="*/ 4619417 w 4619417"/>
                <a:gd name="connsiteY2-16" fmla="*/ 12205771 h 12205771"/>
                <a:gd name="connsiteX3-17" fmla="*/ 265915 w 4619417"/>
                <a:gd name="connsiteY3-18" fmla="*/ 12205771 h 12205771"/>
                <a:gd name="connsiteX4-19" fmla="*/ 265915 w 4619417"/>
                <a:gd name="connsiteY4-20" fmla="*/ 0 h 12205771"/>
                <a:gd name="connsiteX0-21" fmla="*/ 215021 w 4568523"/>
                <a:gd name="connsiteY0-22" fmla="*/ 0 h 12205771"/>
                <a:gd name="connsiteX1-23" fmla="*/ 4568523 w 4568523"/>
                <a:gd name="connsiteY1-24" fmla="*/ 0 h 12205771"/>
                <a:gd name="connsiteX2-25" fmla="*/ 4568523 w 4568523"/>
                <a:gd name="connsiteY2-26" fmla="*/ 12205771 h 12205771"/>
                <a:gd name="connsiteX3-27" fmla="*/ 215021 w 4568523"/>
                <a:gd name="connsiteY3-28" fmla="*/ 12205771 h 12205771"/>
                <a:gd name="connsiteX4-29" fmla="*/ 215021 w 4568523"/>
                <a:gd name="connsiteY4-30" fmla="*/ 0 h 12205771"/>
                <a:gd name="connsiteX0-31" fmla="*/ 226135 w 4579637"/>
                <a:gd name="connsiteY0-32" fmla="*/ 0 h 12205771"/>
                <a:gd name="connsiteX1-33" fmla="*/ 4579637 w 4579637"/>
                <a:gd name="connsiteY1-34" fmla="*/ 0 h 12205771"/>
                <a:gd name="connsiteX2-35" fmla="*/ 4579637 w 4579637"/>
                <a:gd name="connsiteY2-36" fmla="*/ 12205771 h 12205771"/>
                <a:gd name="connsiteX3-37" fmla="*/ 226135 w 4579637"/>
                <a:gd name="connsiteY3-38" fmla="*/ 12205771 h 12205771"/>
                <a:gd name="connsiteX4-39" fmla="*/ 226135 w 4579637"/>
                <a:gd name="connsiteY4-40" fmla="*/ 0 h 12205771"/>
                <a:gd name="connsiteX0-41" fmla="*/ 208020 w 4584100"/>
                <a:gd name="connsiteY0-42" fmla="*/ 0 h 12205771"/>
                <a:gd name="connsiteX1-43" fmla="*/ 4584100 w 4584100"/>
                <a:gd name="connsiteY1-44" fmla="*/ 0 h 12205771"/>
                <a:gd name="connsiteX2-45" fmla="*/ 4584100 w 4584100"/>
                <a:gd name="connsiteY2-46" fmla="*/ 12205771 h 12205771"/>
                <a:gd name="connsiteX3-47" fmla="*/ 230598 w 4584100"/>
                <a:gd name="connsiteY3-48" fmla="*/ 12205771 h 12205771"/>
                <a:gd name="connsiteX4-49" fmla="*/ 208020 w 4584100"/>
                <a:gd name="connsiteY4-50" fmla="*/ 0 h 12205771"/>
                <a:gd name="connsiteX0-51" fmla="*/ 226134 w 4602214"/>
                <a:gd name="connsiteY0-52" fmla="*/ 0 h 12205774"/>
                <a:gd name="connsiteX1-53" fmla="*/ 4602214 w 4602214"/>
                <a:gd name="connsiteY1-54" fmla="*/ 0 h 12205774"/>
                <a:gd name="connsiteX2-55" fmla="*/ 4602214 w 4602214"/>
                <a:gd name="connsiteY2-56" fmla="*/ 12205771 h 12205774"/>
                <a:gd name="connsiteX3-57" fmla="*/ 226135 w 4602214"/>
                <a:gd name="connsiteY3-58" fmla="*/ 12205774 h 12205774"/>
                <a:gd name="connsiteX4-59" fmla="*/ 226134 w 4602214"/>
                <a:gd name="connsiteY4-60" fmla="*/ 0 h 12205774"/>
                <a:gd name="connsiteX0-61" fmla="*/ 186867 w 4562947"/>
                <a:gd name="connsiteY0-62" fmla="*/ 0 h 12205774"/>
                <a:gd name="connsiteX1-63" fmla="*/ 4562947 w 4562947"/>
                <a:gd name="connsiteY1-64" fmla="*/ 0 h 12205774"/>
                <a:gd name="connsiteX2-65" fmla="*/ 4562947 w 4562947"/>
                <a:gd name="connsiteY2-66" fmla="*/ 12205771 h 12205774"/>
                <a:gd name="connsiteX3-67" fmla="*/ 186868 w 4562947"/>
                <a:gd name="connsiteY3-68" fmla="*/ 12205774 h 12205774"/>
                <a:gd name="connsiteX4-69" fmla="*/ 186867 w 4562947"/>
                <a:gd name="connsiteY4-70" fmla="*/ 0 h 12205774"/>
                <a:gd name="connsiteX0-71" fmla="*/ 143093 w 4519173"/>
                <a:gd name="connsiteY0-72" fmla="*/ 0 h 12205774"/>
                <a:gd name="connsiteX1-73" fmla="*/ 4519173 w 4519173"/>
                <a:gd name="connsiteY1-74" fmla="*/ 0 h 12205774"/>
                <a:gd name="connsiteX2-75" fmla="*/ 4519173 w 4519173"/>
                <a:gd name="connsiteY2-76" fmla="*/ 12205771 h 12205774"/>
                <a:gd name="connsiteX3-77" fmla="*/ 143094 w 4519173"/>
                <a:gd name="connsiteY3-78" fmla="*/ 12205774 h 12205774"/>
                <a:gd name="connsiteX4-79" fmla="*/ 143093 w 4519173"/>
                <a:gd name="connsiteY4-80" fmla="*/ 0 h 12205774"/>
                <a:gd name="connsiteX0-81" fmla="*/ 162480 w 4538560"/>
                <a:gd name="connsiteY0-82" fmla="*/ 0 h 12205774"/>
                <a:gd name="connsiteX1-83" fmla="*/ 4538560 w 4538560"/>
                <a:gd name="connsiteY1-84" fmla="*/ 0 h 12205774"/>
                <a:gd name="connsiteX2-85" fmla="*/ 4538560 w 4538560"/>
                <a:gd name="connsiteY2-86" fmla="*/ 12205771 h 12205774"/>
                <a:gd name="connsiteX3-87" fmla="*/ 162481 w 4538560"/>
                <a:gd name="connsiteY3-88" fmla="*/ 12205774 h 12205774"/>
                <a:gd name="connsiteX4-89" fmla="*/ 162480 w 4538560"/>
                <a:gd name="connsiteY4-90" fmla="*/ 0 h 122057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38560" h="12205774">
                  <a:moveTo>
                    <a:pt x="162480" y="0"/>
                  </a:moveTo>
                  <a:lnTo>
                    <a:pt x="4538560" y="0"/>
                  </a:lnTo>
                  <a:lnTo>
                    <a:pt x="4538560" y="12205771"/>
                  </a:lnTo>
                  <a:lnTo>
                    <a:pt x="162481" y="12205774"/>
                  </a:lnTo>
                  <a:cubicBezTo>
                    <a:pt x="-289073" y="9175763"/>
                    <a:pt x="365680" y="4034724"/>
                    <a:pt x="162480" y="0"/>
                  </a:cubicBezTo>
                  <a:close/>
                </a:path>
              </a:pathLst>
            </a:custGeom>
            <a:blipFill>
              <a:blip r:embed="rId1">
                <a:alphaModFix amt="26000"/>
                <a:extLst>
                  <a:ext uri="{BEBA8EAE-BF5A-486C-A8C5-ECC9F3942E4B}">
                    <a14:imgProps xmlns:a14="http://schemas.microsoft.com/office/drawing/2010/main">
                      <a14:imgLayer r:embed="rId2">
                        <a14:imgEffect>
                          <a14:brightnessContrast bright="18000"/>
                        </a14:imgEffect>
                        <a14:imgEffect>
                          <a14:colorTemperature colorTemp="5591"/>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3" name="淘宝店chenying0907 142"/>
          <p:cNvPicPr>
            <a:picLocks noChangeAspect="1"/>
          </p:cNvPicPr>
          <p:nvPr/>
        </p:nvPicPr>
        <p:blipFill rotWithShape="1">
          <a:blip r:embed="rId3">
            <a:grayscl/>
          </a:blip>
          <a:srcRect l="43742" t="43053" r="-2121" b="32531"/>
          <a:stretch>
            <a:fillRect/>
          </a:stretch>
        </p:blipFill>
        <p:spPr>
          <a:xfrm>
            <a:off x="6619113" y="5689469"/>
            <a:ext cx="2623849" cy="1125416"/>
          </a:xfrm>
          <a:prstGeom prst="rect">
            <a:avLst/>
          </a:prstGeom>
        </p:spPr>
      </p:pic>
      <p:pic>
        <p:nvPicPr>
          <p:cNvPr id="144" name="淘宝店chenying0907 143"/>
          <p:cNvPicPr>
            <a:picLocks noChangeAspect="1"/>
          </p:cNvPicPr>
          <p:nvPr/>
        </p:nvPicPr>
        <p:blipFill rotWithShape="1">
          <a:blip r:embed="rId3">
            <a:grayscl/>
          </a:blip>
          <a:srcRect l="43742" t="13987" r="32523" b="39979"/>
          <a:stretch>
            <a:fillRect/>
          </a:stretch>
        </p:blipFill>
        <p:spPr>
          <a:xfrm rot="5400000">
            <a:off x="9336740" y="5191567"/>
            <a:ext cx="1066800" cy="2121877"/>
          </a:xfrm>
          <a:prstGeom prst="rect">
            <a:avLst/>
          </a:prstGeom>
        </p:spPr>
      </p:pic>
      <p:pic>
        <p:nvPicPr>
          <p:cNvPr id="145" name="淘宝店chenying0907 144"/>
          <p:cNvPicPr>
            <a:picLocks noChangeAspect="1"/>
          </p:cNvPicPr>
          <p:nvPr/>
        </p:nvPicPr>
        <p:blipFill rotWithShape="1">
          <a:blip r:embed="rId3">
            <a:grayscl/>
          </a:blip>
          <a:srcRect l="-856" t="45442" r="73283" b="11830"/>
          <a:stretch>
            <a:fillRect/>
          </a:stretch>
        </p:blipFill>
        <p:spPr>
          <a:xfrm rot="5219981">
            <a:off x="10887788" y="5404550"/>
            <a:ext cx="1239315" cy="1969477"/>
          </a:xfrm>
          <a:prstGeom prst="rect">
            <a:avLst/>
          </a:prstGeom>
        </p:spPr>
      </p:pic>
      <p:pic>
        <p:nvPicPr>
          <p:cNvPr id="3" name="图片 2" descr="篝火"/>
          <p:cNvPicPr>
            <a:picLocks noChangeAspect="1"/>
          </p:cNvPicPr>
          <p:nvPr/>
        </p:nvPicPr>
        <p:blipFill>
          <a:blip r:embed="rId4"/>
          <a:stretch>
            <a:fillRect/>
          </a:stretch>
        </p:blipFill>
        <p:spPr>
          <a:xfrm>
            <a:off x="346710" y="1664970"/>
            <a:ext cx="6369050" cy="4777105"/>
          </a:xfrm>
          <a:prstGeom prst="rect">
            <a:avLst/>
          </a:prstGeom>
        </p:spPr>
      </p:pic>
      <p:pic>
        <p:nvPicPr>
          <p:cNvPr id="5" name="图片 4" descr="长者"/>
          <p:cNvPicPr>
            <a:picLocks noChangeAspect="1"/>
          </p:cNvPicPr>
          <p:nvPr/>
        </p:nvPicPr>
        <p:blipFill>
          <a:blip r:embed="rId5"/>
          <a:stretch>
            <a:fillRect/>
          </a:stretch>
        </p:blipFill>
        <p:spPr>
          <a:xfrm>
            <a:off x="6921500" y="290195"/>
            <a:ext cx="4911725" cy="3265170"/>
          </a:xfrm>
          <a:prstGeom prst="rect">
            <a:avLst/>
          </a:prstGeom>
        </p:spPr>
      </p:pic>
      <p:sp>
        <p:nvSpPr>
          <p:cNvPr id="7" name="文本框 6"/>
          <p:cNvSpPr txBox="1"/>
          <p:nvPr/>
        </p:nvSpPr>
        <p:spPr>
          <a:xfrm>
            <a:off x="1069340" y="757555"/>
            <a:ext cx="3658870" cy="460375"/>
          </a:xfrm>
          <a:prstGeom prst="rect">
            <a:avLst/>
          </a:prstGeom>
          <a:noFill/>
        </p:spPr>
        <p:txBody>
          <a:bodyPr wrap="square" rtlCol="0">
            <a:spAutoFit/>
          </a:bodyPr>
          <a:lstStyle/>
          <a:p>
            <a:r>
              <a:rPr lang="zh-CN" altLang="en-US" sz="2400">
                <a:latin typeface="华文隶书" panose="02010800040101010101" charset="-122"/>
                <a:ea typeface="华文隶书" panose="02010800040101010101" charset="-122"/>
              </a:rPr>
              <a:t>传说时代：篝火</a:t>
            </a:r>
            <a:endParaRPr lang="zh-CN" altLang="en-US" sz="2400">
              <a:latin typeface="华文隶书" panose="02010800040101010101" charset="-122"/>
              <a:ea typeface="华文隶书" panose="02010800040101010101" charset="-122"/>
            </a:endParaRPr>
          </a:p>
        </p:txBody>
      </p:sp>
      <p:pic>
        <p:nvPicPr>
          <p:cNvPr id="27" name="Picture 272" descr="28"/>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 r="-4292" b="14367"/>
          <a:stretch>
            <a:fillRect/>
          </a:stretch>
        </p:blipFill>
        <p:spPr bwMode="auto">
          <a:xfrm>
            <a:off x="3606800" y="50736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 presetClass="entr" presetSubtype="2"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500" fill="hold"/>
                                        <p:tgtEl>
                                          <p:spTgt spid="27"/>
                                        </p:tgtEl>
                                        <p:attrNameLst>
                                          <p:attrName>ppt_x</p:attrName>
                                        </p:attrNameLst>
                                      </p:cBhvr>
                                      <p:tavLst>
                                        <p:tav tm="0">
                                          <p:val>
                                            <p:strVal val="1+#ppt_w/2"/>
                                          </p:val>
                                        </p:tav>
                                        <p:tav tm="100000">
                                          <p:val>
                                            <p:strVal val="#ppt_x"/>
                                          </p:val>
                                        </p:tav>
                                      </p:tavLst>
                                    </p:anim>
                                    <p:anim calcmode="lin" valueType="num">
                                      <p:cBhvr additive="base">
                                        <p:cTn id="11"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4" name="淘宝店chenying0907 4"/>
          <p:cNvPicPr>
            <a:picLocks noChangeAspect="1"/>
          </p:cNvPicPr>
          <p:nvPr/>
        </p:nvPicPr>
        <p:blipFill>
          <a:blip r:embed="rId1">
            <a:grayscl/>
          </a:blip>
          <a:stretch>
            <a:fillRect/>
          </a:stretch>
        </p:blipFill>
        <p:spPr>
          <a:xfrm rot="5810512">
            <a:off x="371475" y="-723900"/>
            <a:ext cx="4414838" cy="6053138"/>
          </a:xfrm>
          <a:prstGeom prst="rect">
            <a:avLst/>
          </a:prstGeom>
          <a:noFill/>
          <a:ln w="9525">
            <a:noFill/>
          </a:ln>
        </p:spPr>
      </p:pic>
      <p:grpSp>
        <p:nvGrpSpPr>
          <p:cNvPr id="44035" name="淘宝店chenying0907 5"/>
          <p:cNvGrpSpPr/>
          <p:nvPr/>
        </p:nvGrpSpPr>
        <p:grpSpPr>
          <a:xfrm>
            <a:off x="996950" y="1298575"/>
            <a:ext cx="8393113" cy="4159250"/>
            <a:chOff x="0" y="0"/>
            <a:chExt cx="1770664" cy="3272488"/>
          </a:xfrm>
        </p:grpSpPr>
        <p:sp>
          <p:nvSpPr>
            <p:cNvPr id="44036" name="淘宝店chenying0907 6"/>
            <p:cNvSpPr/>
            <p:nvPr/>
          </p:nvSpPr>
          <p:spPr>
            <a:xfrm>
              <a:off x="0" y="0"/>
              <a:ext cx="1770664" cy="3272488"/>
            </a:xfrm>
            <a:prstGeom prst="rect">
              <a:avLst/>
            </a:prstGeom>
            <a:solidFill>
              <a:srgbClr val="EBEBEB"/>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44037" name="淘宝店chenying0907 7"/>
            <p:cNvSpPr/>
            <p:nvPr/>
          </p:nvSpPr>
          <p:spPr>
            <a:xfrm>
              <a:off x="0" y="0"/>
              <a:ext cx="1770664" cy="3272488"/>
            </a:xfrm>
            <a:prstGeom prst="rect">
              <a:avLst/>
            </a:prstGeom>
            <a:blipFill rotWithShape="1">
              <a:blip r:embed="rId2">
                <a:alphaModFix amt="25999"/>
              </a:blip>
            </a:blip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grpSp>
      <p:pic>
        <p:nvPicPr>
          <p:cNvPr id="44038" name="图片 1" descr="王阳明师徒"/>
          <p:cNvPicPr>
            <a:picLocks noChangeAspect="1"/>
          </p:cNvPicPr>
          <p:nvPr/>
        </p:nvPicPr>
        <p:blipFill>
          <a:blip r:embed="rId3"/>
          <a:stretch>
            <a:fillRect/>
          </a:stretch>
        </p:blipFill>
        <p:spPr>
          <a:xfrm>
            <a:off x="1993900" y="2847975"/>
            <a:ext cx="6176963" cy="3709988"/>
          </a:xfrm>
          <a:prstGeom prst="rect">
            <a:avLst/>
          </a:prstGeom>
          <a:noFill/>
          <a:ln w="9525">
            <a:noFill/>
          </a:ln>
        </p:spPr>
      </p:pic>
      <p:pic>
        <p:nvPicPr>
          <p:cNvPr id="44039" name="淘宝店chenying0907 8"/>
          <p:cNvPicPr>
            <a:picLocks noChangeAspect="1"/>
          </p:cNvPicPr>
          <p:nvPr/>
        </p:nvPicPr>
        <p:blipFill>
          <a:blip r:embed="rId4"/>
          <a:stretch>
            <a:fillRect/>
          </a:stretch>
        </p:blipFill>
        <p:spPr>
          <a:xfrm rot="5400000" flipH="1" flipV="1">
            <a:off x="8202613" y="3643313"/>
            <a:ext cx="2801937" cy="3627437"/>
          </a:xfrm>
          <a:prstGeom prst="rect">
            <a:avLst/>
          </a:prstGeom>
          <a:noFill/>
          <a:ln w="9525">
            <a:noFill/>
          </a:ln>
        </p:spPr>
      </p:pic>
      <p:sp>
        <p:nvSpPr>
          <p:cNvPr id="44040" name="文本框 2"/>
          <p:cNvSpPr/>
          <p:nvPr/>
        </p:nvSpPr>
        <p:spPr>
          <a:xfrm>
            <a:off x="1127125" y="1655763"/>
            <a:ext cx="7689850" cy="1123950"/>
          </a:xfrm>
          <a:prstGeom prst="rect">
            <a:avLst/>
          </a:prstGeom>
          <a:noFill/>
          <a:ln w="9525">
            <a:noFill/>
          </a:ln>
        </p:spPr>
        <p:txBody>
          <a:bodyPr wrap="square" anchor="t">
            <a:spAutoFit/>
          </a:bodyPr>
          <a:p>
            <a:pPr>
              <a:lnSpc>
                <a:spcPct val="140000"/>
              </a:lnSpc>
              <a:buNone/>
            </a:pPr>
            <a:r>
              <a:rPr lang="zh-CN" altLang="en-US" sz="2400" dirty="0">
                <a:latin typeface="华文隶书" panose="02010800040101010101" charset="-122"/>
                <a:ea typeface="华文隶书" panose="02010800040101010101" charset="-122"/>
                <a:sym typeface="华文隶书" panose="02010800040101010101" charset="-122"/>
              </a:rPr>
              <a:t>（徐）爱曰：“先儒论六经，以《春秋》为史。史专记事，恐与五经事体终或稍异。”</a:t>
            </a:r>
            <a:endParaRPr lang="zh-CN" altLang="en-US" dirty="0">
              <a:ea typeface="宋体" panose="02010600030101010101" pitchFamily="2" charset="-122"/>
            </a:endParaRPr>
          </a:p>
        </p:txBody>
      </p:sp>
      <p:pic>
        <p:nvPicPr>
          <p:cNvPr id="44041" name="Picture 272" descr="28"/>
          <p:cNvPicPr>
            <a:picLocks noChangeAspect="1"/>
          </p:cNvPicPr>
          <p:nvPr/>
        </p:nvPicPr>
        <p:blipFill>
          <a:blip r:embed="rId5"/>
          <a:srcRect r="-4291" b="14366"/>
          <a:stretch>
            <a:fillRect/>
          </a:stretch>
        </p:blipFill>
        <p:spPr>
          <a:xfrm>
            <a:off x="9255125" y="152400"/>
            <a:ext cx="1530350" cy="960438"/>
          </a:xfrm>
          <a:prstGeom prst="rect">
            <a:avLst/>
          </a:prstGeom>
          <a:noFill/>
          <a:ln w="9525">
            <a:noFill/>
          </a:ln>
        </p:spPr>
      </p:pic>
      <p:sp>
        <p:nvSpPr>
          <p:cNvPr id="44042" name="文本框 3"/>
          <p:cNvSpPr/>
          <p:nvPr/>
        </p:nvSpPr>
        <p:spPr>
          <a:xfrm>
            <a:off x="5232400" y="371475"/>
            <a:ext cx="4478338" cy="522288"/>
          </a:xfrm>
          <a:prstGeom prst="rect">
            <a:avLst/>
          </a:prstGeom>
          <a:noFill/>
          <a:ln w="9525">
            <a:noFill/>
          </a:ln>
        </p:spPr>
        <p:txBody>
          <a:bodyPr wrap="square">
            <a:spAutoFit/>
          </a:bodyPr>
          <a:p>
            <a:r>
              <a:rPr lang="zh-CN" altLang="en-US" sz="2800" dirty="0">
                <a:solidFill>
                  <a:srgbClr val="000000"/>
                </a:solidFill>
                <a:latin typeface="隶书" panose="02010509060101010101" charset="-122"/>
                <a:ea typeface="隶书" panose="02010509060101010101" charset="-122"/>
                <a:sym typeface="隶书" panose="02010509060101010101" charset="-122"/>
              </a:rPr>
              <a:t>龙场问经</a:t>
            </a:r>
            <a:r>
              <a:rPr lang="en-US" altLang="x-none" sz="2800" dirty="0">
                <a:solidFill>
                  <a:srgbClr val="000000"/>
                </a:solidFill>
                <a:latin typeface="隶书" panose="02010509060101010101" charset="-122"/>
                <a:ea typeface="隶书" panose="02010509060101010101" charset="-122"/>
                <a:sym typeface="隶书" panose="02010509060101010101" charset="-122"/>
              </a:rPr>
              <a:t>——</a:t>
            </a:r>
            <a:r>
              <a:rPr lang="zh-CN" altLang="en-US" sz="2800" dirty="0">
                <a:solidFill>
                  <a:srgbClr val="000000"/>
                </a:solidFill>
                <a:latin typeface="隶书" panose="02010509060101010101" charset="-122"/>
                <a:ea typeface="隶书" panose="02010509060101010101" charset="-122"/>
                <a:sym typeface="隶书" panose="02010509060101010101" charset="-122"/>
              </a:rPr>
              <a:t>王阳明</a:t>
            </a:r>
            <a:endParaRPr lang="zh-CN" altLang="en-US" dirty="0">
              <a:ea typeface="宋体" panose="02010600030101010101" pitchFamily="2" charset="-122"/>
            </a:endParaRPr>
          </a:p>
        </p:txBody>
      </p:sp>
    </p:spTree>
  </p:cSld>
  <p:clrMapOvr>
    <a:masterClrMapping/>
  </p:clrMapOvr>
  <p:transition spd="slow" advTm="1000">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058" name="淘宝店chenying0907 4"/>
          <p:cNvPicPr>
            <a:picLocks noChangeAspect="1"/>
          </p:cNvPicPr>
          <p:nvPr/>
        </p:nvPicPr>
        <p:blipFill>
          <a:blip r:embed="rId1">
            <a:grayscl/>
          </a:blip>
          <a:stretch>
            <a:fillRect/>
          </a:stretch>
        </p:blipFill>
        <p:spPr>
          <a:xfrm rot="5810512">
            <a:off x="371475" y="-723900"/>
            <a:ext cx="4414838" cy="6053138"/>
          </a:xfrm>
          <a:prstGeom prst="rect">
            <a:avLst/>
          </a:prstGeom>
          <a:noFill/>
          <a:ln w="9525">
            <a:noFill/>
          </a:ln>
        </p:spPr>
      </p:pic>
      <p:grpSp>
        <p:nvGrpSpPr>
          <p:cNvPr id="45059" name="淘宝店chenying0907 5"/>
          <p:cNvGrpSpPr/>
          <p:nvPr/>
        </p:nvGrpSpPr>
        <p:grpSpPr>
          <a:xfrm>
            <a:off x="996950" y="1298575"/>
            <a:ext cx="8393113" cy="4159250"/>
            <a:chOff x="0" y="0"/>
            <a:chExt cx="1770664" cy="3272488"/>
          </a:xfrm>
        </p:grpSpPr>
        <p:sp>
          <p:nvSpPr>
            <p:cNvPr id="45060" name="淘宝店chenying0907 6"/>
            <p:cNvSpPr/>
            <p:nvPr/>
          </p:nvSpPr>
          <p:spPr>
            <a:xfrm>
              <a:off x="0" y="0"/>
              <a:ext cx="1770664" cy="3272488"/>
            </a:xfrm>
            <a:prstGeom prst="rect">
              <a:avLst/>
            </a:prstGeom>
            <a:solidFill>
              <a:srgbClr val="EBEBEB"/>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45061" name="淘宝店chenying0907 7"/>
            <p:cNvSpPr/>
            <p:nvPr/>
          </p:nvSpPr>
          <p:spPr>
            <a:xfrm>
              <a:off x="0" y="0"/>
              <a:ext cx="1770664" cy="3272488"/>
            </a:xfrm>
            <a:prstGeom prst="rect">
              <a:avLst/>
            </a:prstGeom>
            <a:blipFill rotWithShape="1">
              <a:blip r:embed="rId2">
                <a:alphaModFix amt="25999"/>
              </a:blip>
            </a:blip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grpSp>
      <p:pic>
        <p:nvPicPr>
          <p:cNvPr id="45062" name="图片 10" descr="传习录"/>
          <p:cNvPicPr>
            <a:picLocks noChangeAspect="1"/>
          </p:cNvPicPr>
          <p:nvPr/>
        </p:nvPicPr>
        <p:blipFill>
          <a:blip r:embed="rId3"/>
          <a:stretch>
            <a:fillRect/>
          </a:stretch>
        </p:blipFill>
        <p:spPr>
          <a:xfrm>
            <a:off x="8923338" y="1431925"/>
            <a:ext cx="2595562" cy="3832225"/>
          </a:xfrm>
          <a:prstGeom prst="rect">
            <a:avLst/>
          </a:prstGeom>
          <a:noFill/>
          <a:ln w="9525">
            <a:noFill/>
          </a:ln>
        </p:spPr>
      </p:pic>
      <p:pic>
        <p:nvPicPr>
          <p:cNvPr id="45063" name="淘宝店chenying0907 8"/>
          <p:cNvPicPr>
            <a:picLocks noChangeAspect="1"/>
          </p:cNvPicPr>
          <p:nvPr/>
        </p:nvPicPr>
        <p:blipFill>
          <a:blip r:embed="rId4"/>
          <a:stretch>
            <a:fillRect/>
          </a:stretch>
        </p:blipFill>
        <p:spPr>
          <a:xfrm rot="5400000" flipH="1" flipV="1">
            <a:off x="8202613" y="3643313"/>
            <a:ext cx="2801937" cy="3627437"/>
          </a:xfrm>
          <a:prstGeom prst="rect">
            <a:avLst/>
          </a:prstGeom>
          <a:noFill/>
          <a:ln w="9525">
            <a:noFill/>
          </a:ln>
        </p:spPr>
      </p:pic>
      <p:sp>
        <p:nvSpPr>
          <p:cNvPr id="45064" name="文本框 2"/>
          <p:cNvSpPr/>
          <p:nvPr/>
        </p:nvSpPr>
        <p:spPr>
          <a:xfrm>
            <a:off x="1146175" y="1841500"/>
            <a:ext cx="7689850" cy="3192463"/>
          </a:xfrm>
          <a:prstGeom prst="rect">
            <a:avLst/>
          </a:prstGeom>
          <a:noFill/>
          <a:ln w="9525">
            <a:noFill/>
          </a:ln>
        </p:spPr>
        <p:txBody>
          <a:bodyPr wrap="square" anchor="t">
            <a:spAutoFit/>
          </a:bodyPr>
          <a:p>
            <a:pPr>
              <a:lnSpc>
                <a:spcPct val="140000"/>
              </a:lnSpc>
              <a:buNone/>
            </a:pPr>
            <a:r>
              <a:rPr lang="zh-CN" altLang="en-US" sz="2400" dirty="0">
                <a:latin typeface="华文隶书" panose="02010800040101010101" charset="-122"/>
                <a:ea typeface="华文隶书" panose="02010800040101010101" charset="-122"/>
                <a:sym typeface="华文隶书" panose="02010800040101010101" charset="-122"/>
              </a:rPr>
              <a:t>（王阳明）先生曰：“</a:t>
            </a:r>
            <a:r>
              <a:rPr lang="zh-CN" altLang="en-US" sz="2400" dirty="0">
                <a:solidFill>
                  <a:srgbClr val="FF0000"/>
                </a:solidFill>
                <a:latin typeface="华文隶书" panose="02010800040101010101" charset="-122"/>
                <a:ea typeface="华文隶书" panose="02010800040101010101" charset="-122"/>
                <a:sym typeface="华文隶书" panose="02010800040101010101" charset="-122"/>
              </a:rPr>
              <a:t>以事言谓之史，以道言谓之经。事即道，道即事。《春秋》亦经，五经亦史。</a:t>
            </a:r>
            <a:r>
              <a:rPr lang="zh-CN" altLang="en-US" sz="2400" dirty="0">
                <a:latin typeface="华文隶书" panose="02010800040101010101" charset="-122"/>
                <a:ea typeface="华文隶书" panose="02010800040101010101" charset="-122"/>
                <a:sym typeface="华文隶书" panose="02010800040101010101" charset="-122"/>
              </a:rPr>
              <a:t>《易》是包牺氏之史，《书》是尧、舜以下史，《礼》、《乐》是三代史。”</a:t>
            </a:r>
            <a:endParaRPr lang="zh-CN" altLang="en-US" sz="2400" dirty="0">
              <a:latin typeface="华文隶书" panose="02010800040101010101" charset="-122"/>
              <a:ea typeface="华文隶书" panose="02010800040101010101" charset="-122"/>
              <a:sym typeface="华文隶书" panose="02010800040101010101" charset="-122"/>
            </a:endParaRPr>
          </a:p>
          <a:p>
            <a:pPr>
              <a:lnSpc>
                <a:spcPct val="140000"/>
              </a:lnSpc>
              <a:buNone/>
            </a:pPr>
            <a:endParaRPr lang="zh-CN" altLang="en-US" sz="2400" dirty="0">
              <a:latin typeface="华文隶书" panose="02010800040101010101" charset="-122"/>
              <a:ea typeface="华文隶书" panose="02010800040101010101" charset="-122"/>
              <a:sym typeface="华文隶书" panose="02010800040101010101" charset="-122"/>
            </a:endParaRPr>
          </a:p>
          <a:p>
            <a:pPr>
              <a:lnSpc>
                <a:spcPct val="140000"/>
              </a:lnSpc>
              <a:buNone/>
            </a:pPr>
            <a:r>
              <a:rPr lang="zh-CN" altLang="en-US" sz="2400" dirty="0">
                <a:latin typeface="华文隶书" panose="02010800040101010101" charset="-122"/>
                <a:ea typeface="华文隶书" panose="02010800040101010101" charset="-122"/>
                <a:sym typeface="华文隶书" panose="02010800040101010101" charset="-122"/>
              </a:rPr>
              <a:t> 又曰：“</a:t>
            </a:r>
            <a:r>
              <a:rPr lang="zh-CN" altLang="en-US" sz="2400" dirty="0">
                <a:solidFill>
                  <a:srgbClr val="FF0000"/>
                </a:solidFill>
                <a:latin typeface="华文隶书" panose="02010800040101010101" charset="-122"/>
                <a:ea typeface="华文隶书" panose="02010800040101010101" charset="-122"/>
                <a:sym typeface="华文隶书" panose="02010800040101010101" charset="-122"/>
              </a:rPr>
              <a:t>五经亦只是史。史以明善恶，示训戒。</a:t>
            </a:r>
            <a:r>
              <a:rPr lang="zh-CN" altLang="en-US" sz="2400" dirty="0">
                <a:latin typeface="华文隶书" panose="02010800040101010101" charset="-122"/>
                <a:ea typeface="华文隶书" panose="02010800040101010101" charset="-122"/>
                <a:sym typeface="华文隶书" panose="02010800040101010101" charset="-122"/>
              </a:rPr>
              <a:t>”</a:t>
            </a:r>
            <a:endParaRPr lang="zh-CN" altLang="en-US" dirty="0">
              <a:ea typeface="宋体" panose="02010600030101010101" pitchFamily="2" charset="-122"/>
            </a:endParaRPr>
          </a:p>
        </p:txBody>
      </p:sp>
      <p:sp>
        <p:nvSpPr>
          <p:cNvPr id="45065" name="文本框 12"/>
          <p:cNvSpPr/>
          <p:nvPr/>
        </p:nvSpPr>
        <p:spPr>
          <a:xfrm>
            <a:off x="6022975" y="661988"/>
            <a:ext cx="4479925" cy="522287"/>
          </a:xfrm>
          <a:prstGeom prst="rect">
            <a:avLst/>
          </a:prstGeom>
          <a:noFill/>
          <a:ln w="9525">
            <a:noFill/>
          </a:ln>
        </p:spPr>
        <p:txBody>
          <a:bodyPr wrap="square">
            <a:spAutoFit/>
          </a:bodyPr>
          <a:p>
            <a:r>
              <a:rPr lang="zh-CN" altLang="en-US" sz="2800" dirty="0">
                <a:solidFill>
                  <a:srgbClr val="FF0000"/>
                </a:solidFill>
                <a:latin typeface="隶书" panose="02010509060101010101" charset="-122"/>
                <a:ea typeface="隶书" panose="02010509060101010101" charset="-122"/>
                <a:sym typeface="隶书" panose="02010509060101010101" charset="-122"/>
              </a:rPr>
              <a:t>王阳明：五经皆史</a:t>
            </a:r>
            <a:endParaRPr lang="zh-CN" altLang="en-US" dirty="0">
              <a:ea typeface="宋体" panose="02010600030101010101" pitchFamily="2" charset="-122"/>
            </a:endParaRPr>
          </a:p>
        </p:txBody>
      </p:sp>
      <p:sp>
        <p:nvSpPr>
          <p:cNvPr id="2" name="灯片编号占位符 1"/>
          <p:cNvSpPr/>
          <p:nvPr>
            <p:ph type="sldNum" sz="quarter" idx="12"/>
          </p:nvPr>
        </p:nvSpPr>
        <p:spPr/>
        <p:txBody>
          <a:bodyPr/>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spd="slow" advTm="1000">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2" name="图片 16"/>
          <p:cNvPicPr>
            <a:picLocks noChangeAspect="1"/>
          </p:cNvPicPr>
          <p:nvPr/>
        </p:nvPicPr>
        <p:blipFill>
          <a:blip r:embed="rId1"/>
          <a:stretch>
            <a:fillRect/>
          </a:stretch>
        </p:blipFill>
        <p:spPr>
          <a:xfrm>
            <a:off x="0" y="0"/>
            <a:ext cx="9686925" cy="6858000"/>
          </a:xfrm>
          <a:prstGeom prst="rect">
            <a:avLst/>
          </a:prstGeom>
          <a:noFill/>
          <a:ln w="9525">
            <a:noFill/>
          </a:ln>
        </p:spPr>
      </p:pic>
      <p:pic>
        <p:nvPicPr>
          <p:cNvPr id="46083" name="图片 13"/>
          <p:cNvPicPr>
            <a:picLocks noChangeAspect="1"/>
          </p:cNvPicPr>
          <p:nvPr/>
        </p:nvPicPr>
        <p:blipFill>
          <a:blip r:embed="rId2"/>
          <a:stretch>
            <a:fillRect/>
          </a:stretch>
        </p:blipFill>
        <p:spPr>
          <a:xfrm rot="8192823">
            <a:off x="-2076450" y="2603500"/>
            <a:ext cx="4481513" cy="2465388"/>
          </a:xfrm>
          <a:prstGeom prst="rect">
            <a:avLst/>
          </a:prstGeom>
          <a:noFill/>
          <a:ln w="9525">
            <a:noFill/>
          </a:ln>
        </p:spPr>
      </p:pic>
      <p:pic>
        <p:nvPicPr>
          <p:cNvPr id="46084" name="图片 14"/>
          <p:cNvPicPr>
            <a:picLocks noChangeAspect="1"/>
          </p:cNvPicPr>
          <p:nvPr/>
        </p:nvPicPr>
        <p:blipFill>
          <a:blip r:embed="rId2"/>
          <a:stretch>
            <a:fillRect/>
          </a:stretch>
        </p:blipFill>
        <p:spPr>
          <a:xfrm rot="-8192823" flipH="1">
            <a:off x="9883775" y="2622550"/>
            <a:ext cx="4481513" cy="2463800"/>
          </a:xfrm>
          <a:prstGeom prst="rect">
            <a:avLst/>
          </a:prstGeom>
          <a:noFill/>
          <a:ln w="9525">
            <a:noFill/>
          </a:ln>
        </p:spPr>
      </p:pic>
      <p:sp>
        <p:nvSpPr>
          <p:cNvPr id="46085" name="矩形 6"/>
          <p:cNvSpPr/>
          <p:nvPr/>
        </p:nvSpPr>
        <p:spPr>
          <a:xfrm>
            <a:off x="0" y="0"/>
            <a:ext cx="12192000" cy="6858000"/>
          </a:xfrm>
          <a:prstGeom prst="rect">
            <a:avLst/>
          </a:prstGeom>
          <a:gradFill rotWithShape="1">
            <a:gsLst>
              <a:gs pos="0">
                <a:srgbClr val="FFFFFF">
                  <a:alpha val="100000"/>
                </a:srgbClr>
              </a:gs>
              <a:gs pos="75000">
                <a:srgbClr val="FFFFFF">
                  <a:alpha val="100000"/>
                </a:srgbClr>
              </a:gs>
              <a:gs pos="78000">
                <a:srgbClr val="FFFFFF">
                  <a:alpha val="100000"/>
                </a:srgbClr>
              </a:gs>
              <a:gs pos="84000">
                <a:srgbClr val="FFFFFF">
                  <a:alpha val="100000"/>
                </a:srgbClr>
              </a:gs>
              <a:gs pos="100000">
                <a:srgbClr val="FFFFFF">
                  <a:alpha val="100000"/>
                </a:srgbClr>
              </a:gs>
            </a:gsLst>
            <a:lin ang="0" scaled="1"/>
            <a:tileRect/>
          </a:gradFill>
          <a:ln w="9525">
            <a:noFill/>
          </a:ln>
        </p:spPr>
        <p:txBody>
          <a:bodyPr vert="horz" wrap="square"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pic>
        <p:nvPicPr>
          <p:cNvPr id="46086" name="Picture 272" descr="28"/>
          <p:cNvPicPr>
            <a:picLocks noChangeAspect="1"/>
          </p:cNvPicPr>
          <p:nvPr/>
        </p:nvPicPr>
        <p:blipFill>
          <a:blip r:embed="rId3"/>
          <a:srcRect r="-4291" b="14366"/>
          <a:stretch>
            <a:fillRect/>
          </a:stretch>
        </p:blipFill>
        <p:spPr>
          <a:xfrm>
            <a:off x="4678363" y="200025"/>
            <a:ext cx="1528762" cy="960438"/>
          </a:xfrm>
          <a:prstGeom prst="rect">
            <a:avLst/>
          </a:prstGeom>
          <a:noFill/>
          <a:ln w="9525">
            <a:noFill/>
          </a:ln>
        </p:spPr>
      </p:pic>
      <p:sp>
        <p:nvSpPr>
          <p:cNvPr id="46087" name="文本框 5"/>
          <p:cNvSpPr/>
          <p:nvPr/>
        </p:nvSpPr>
        <p:spPr>
          <a:xfrm>
            <a:off x="838200" y="490538"/>
            <a:ext cx="4479925" cy="522287"/>
          </a:xfrm>
          <a:prstGeom prst="rect">
            <a:avLst/>
          </a:prstGeom>
          <a:noFill/>
          <a:ln w="9525">
            <a:noFill/>
          </a:ln>
        </p:spPr>
        <p:txBody>
          <a:bodyPr wrap="square">
            <a:spAutoFit/>
          </a:bodyPr>
          <a:p>
            <a:r>
              <a:rPr lang="zh-CN" altLang="en-US" sz="2800" dirty="0">
                <a:solidFill>
                  <a:srgbClr val="000000"/>
                </a:solidFill>
                <a:latin typeface="隶书" panose="02010509060101010101" charset="-122"/>
                <a:ea typeface="隶书" panose="02010509060101010101" charset="-122"/>
                <a:sym typeface="隶书" panose="02010509060101010101" charset="-122"/>
              </a:rPr>
              <a:t>经学即心学</a:t>
            </a:r>
            <a:r>
              <a:rPr lang="en-US" altLang="x-none" sz="2800" dirty="0">
                <a:solidFill>
                  <a:srgbClr val="000000"/>
                </a:solidFill>
                <a:latin typeface="隶书" panose="02010509060101010101" charset="-122"/>
                <a:ea typeface="隶书" panose="02010509060101010101" charset="-122"/>
                <a:sym typeface="隶书" panose="02010509060101010101" charset="-122"/>
              </a:rPr>
              <a:t>——</a:t>
            </a:r>
            <a:r>
              <a:rPr lang="zh-CN" altLang="en-US" sz="2800" dirty="0">
                <a:solidFill>
                  <a:srgbClr val="000000"/>
                </a:solidFill>
                <a:latin typeface="隶书" panose="02010509060101010101" charset="-122"/>
                <a:ea typeface="隶书" panose="02010509060101010101" charset="-122"/>
                <a:sym typeface="隶书" panose="02010509060101010101" charset="-122"/>
              </a:rPr>
              <a:t>王阳明</a:t>
            </a:r>
            <a:endParaRPr lang="zh-CN" altLang="en-US" dirty="0">
              <a:ea typeface="宋体" panose="02010600030101010101" pitchFamily="2" charset="-122"/>
            </a:endParaRPr>
          </a:p>
        </p:txBody>
      </p:sp>
      <p:sp>
        <p:nvSpPr>
          <p:cNvPr id="46088" name="文本框 7"/>
          <p:cNvSpPr/>
          <p:nvPr/>
        </p:nvSpPr>
        <p:spPr>
          <a:xfrm>
            <a:off x="4846638" y="1419225"/>
            <a:ext cx="5213350" cy="3968750"/>
          </a:xfrm>
          <a:prstGeom prst="rect">
            <a:avLst/>
          </a:prstGeom>
          <a:noFill/>
          <a:ln w="9525">
            <a:noFill/>
          </a:ln>
        </p:spPr>
        <p:txBody>
          <a:bodyPr wrap="square">
            <a:spAutoFit/>
          </a:bodyPr>
          <a:p>
            <a:pPr indent="539750">
              <a:lnSpc>
                <a:spcPct val="150000"/>
              </a:lnSpc>
            </a:pPr>
            <a:r>
              <a:rPr lang="zh-CN" altLang="en-US" sz="2400" dirty="0">
                <a:solidFill>
                  <a:srgbClr val="C00000"/>
                </a:solidFill>
                <a:latin typeface="隶书" panose="02010509060101010101" charset="-122"/>
                <a:ea typeface="隶书" panose="02010509060101010101" charset="-122"/>
                <a:sym typeface="隶书" panose="02010509060101010101" charset="-122"/>
              </a:rPr>
              <a:t>"六经注我"的内涵："《易》也者，志吾心之阴阳消息者也；《书》也者，志吾心之纪纲政事者也；《诗》也者，志吾心之歌咏性情者也；《礼》也者，志吾心之条理节文者也；《乐》也者，志吾心之欣喜和平者也；《春秋》也者，志吾心之诚伪邪正者也。"</a:t>
            </a:r>
            <a:endParaRPr lang="zh-CN" altLang="en-US" dirty="0">
              <a:ea typeface="宋体" panose="02010600030101010101" pitchFamily="2" charset="-122"/>
            </a:endParaRPr>
          </a:p>
        </p:txBody>
      </p:sp>
      <p:sp>
        <p:nvSpPr>
          <p:cNvPr id="46089" name="文本框 8"/>
          <p:cNvSpPr/>
          <p:nvPr/>
        </p:nvSpPr>
        <p:spPr>
          <a:xfrm>
            <a:off x="3835400" y="2940050"/>
            <a:ext cx="458788" cy="2305050"/>
          </a:xfrm>
          <a:prstGeom prst="rect">
            <a:avLst/>
          </a:prstGeom>
          <a:noFill/>
          <a:ln w="9525">
            <a:noFill/>
          </a:ln>
        </p:spPr>
        <p:txBody>
          <a:bodyPr wrap="square">
            <a:spAutoFit/>
          </a:bodyPr>
          <a:p>
            <a:r>
              <a:rPr lang="zh-CN" altLang="en-US" dirty="0">
                <a:solidFill>
                  <a:srgbClr val="000000"/>
                </a:solidFill>
                <a:latin typeface="隶书" panose="02010509060101010101" charset="-122"/>
                <a:ea typeface="隶书" panose="02010509060101010101" charset="-122"/>
                <a:sym typeface="隶书" panose="02010509060101010101" charset="-122"/>
              </a:rPr>
              <a:t>明代</a:t>
            </a:r>
            <a:r>
              <a:rPr lang="en-US" altLang="x-none" dirty="0">
                <a:solidFill>
                  <a:srgbClr val="000000"/>
                </a:solidFill>
                <a:latin typeface="隶书" panose="02010509060101010101" charset="-122"/>
                <a:ea typeface="隶书" panose="02010509060101010101" charset="-122"/>
                <a:sym typeface="隶书" panose="02010509060101010101" charset="-122"/>
              </a:rPr>
              <a:t>·</a:t>
            </a:r>
            <a:r>
              <a:rPr lang="zh-CN" altLang="en-US" dirty="0">
                <a:solidFill>
                  <a:srgbClr val="000000"/>
                </a:solidFill>
                <a:latin typeface="隶书" panose="02010509060101010101" charset="-122"/>
                <a:ea typeface="隶书" panose="02010509060101010101" charset="-122"/>
                <a:sym typeface="隶书" panose="02010509060101010101" charset="-122"/>
              </a:rPr>
              <a:t>王守仁</a:t>
            </a:r>
            <a:endParaRPr lang="zh-CN" altLang="en-US" dirty="0">
              <a:ea typeface="宋体" panose="02010600030101010101" pitchFamily="2" charset="-122"/>
            </a:endParaRPr>
          </a:p>
        </p:txBody>
      </p:sp>
      <p:pic>
        <p:nvPicPr>
          <p:cNvPr id="46090" name="图片 1" descr="王阳明1"/>
          <p:cNvPicPr>
            <a:picLocks noChangeAspect="1"/>
          </p:cNvPicPr>
          <p:nvPr/>
        </p:nvPicPr>
        <p:blipFill>
          <a:blip r:embed="rId4"/>
          <a:stretch>
            <a:fillRect/>
          </a:stretch>
        </p:blipFill>
        <p:spPr>
          <a:xfrm>
            <a:off x="1033463" y="3667125"/>
            <a:ext cx="2554287" cy="2847975"/>
          </a:xfrm>
          <a:prstGeom prst="rect">
            <a:avLst/>
          </a:prstGeom>
          <a:noFill/>
          <a:ln w="9525">
            <a:noFill/>
          </a:ln>
        </p:spPr>
      </p:pic>
      <p:pic>
        <p:nvPicPr>
          <p:cNvPr id="46091" name="图片 3" descr="王阳明2"/>
          <p:cNvPicPr>
            <a:picLocks noChangeAspect="1"/>
          </p:cNvPicPr>
          <p:nvPr/>
        </p:nvPicPr>
        <p:blipFill>
          <a:blip r:embed="rId5"/>
          <a:stretch>
            <a:fillRect/>
          </a:stretch>
        </p:blipFill>
        <p:spPr>
          <a:xfrm>
            <a:off x="1033463" y="1160463"/>
            <a:ext cx="2554287" cy="2660650"/>
          </a:xfrm>
          <a:prstGeom prst="rect">
            <a:avLst/>
          </a:prstGeom>
          <a:noFill/>
          <a:ln w="9525">
            <a:noFill/>
          </a:ln>
        </p:spPr>
      </p:pic>
      <p:sp>
        <p:nvSpPr>
          <p:cNvPr id="2" name="灯片编号占位符 1"/>
          <p:cNvSpPr/>
          <p:nvPr>
            <p:ph type="sldNum" sz="quarter" idx="12"/>
          </p:nvPr>
        </p:nvSpPr>
        <p:spPr/>
        <p:txBody>
          <a:bodyPr/>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spd="slow" advTm="1000">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106" name="图片 4"/>
          <p:cNvPicPr>
            <a:picLocks noChangeAspect="1"/>
          </p:cNvPicPr>
          <p:nvPr/>
        </p:nvPicPr>
        <p:blipFill>
          <a:blip r:embed="rId1"/>
          <a:stretch>
            <a:fillRect/>
          </a:stretch>
        </p:blipFill>
        <p:spPr>
          <a:xfrm>
            <a:off x="0" y="620713"/>
            <a:ext cx="12192000" cy="6973887"/>
          </a:xfrm>
          <a:prstGeom prst="rect">
            <a:avLst/>
          </a:prstGeom>
          <a:noFill/>
          <a:ln w="9525">
            <a:noFill/>
          </a:ln>
        </p:spPr>
      </p:pic>
      <p:sp>
        <p:nvSpPr>
          <p:cNvPr id="47107" name="内容占位符 2"/>
          <p:cNvSpPr>
            <a:spLocks noGrp="1"/>
          </p:cNvSpPr>
          <p:nvPr>
            <p:ph idx="1"/>
          </p:nvPr>
        </p:nvSpPr>
        <p:spPr>
          <a:xfrm>
            <a:off x="1765300" y="2236788"/>
            <a:ext cx="8832850" cy="2068512"/>
          </a:xfrm>
        </p:spPr>
        <p:txBody>
          <a:bodyPr vert="horz">
            <a:normAutofit/>
          </a:bodyPr>
          <a:p>
            <a:pPr algn="l" defTabSz="914400">
              <a:lnSpc>
                <a:spcPct val="150000"/>
              </a:lnSpc>
              <a:buSzPct val="25000"/>
            </a:pPr>
            <a:r>
              <a:rPr lang="zh-CN" altLang="en-US" b="1" kern="1200">
                <a:latin typeface="方正古隶简体" panose="03000509000000000000" pitchFamily="65" charset="-122"/>
                <a:ea typeface="方正古隶简体" panose="03000509000000000000" pitchFamily="65" charset="-122"/>
                <a:sym typeface="方正古隶简体" panose="03000509000000000000" pitchFamily="65" charset="-122"/>
              </a:rPr>
              <a:t>（明）王世贞对此有较详论述，他在</a:t>
            </a:r>
            <a:r>
              <a:rPr lang="en-US" altLang="zh-CN" b="1" kern="1200">
                <a:latin typeface="方正古隶简体" panose="03000509000000000000" pitchFamily="65" charset="-122"/>
                <a:ea typeface="方正古隶简体" panose="03000509000000000000" pitchFamily="65" charset="-122"/>
                <a:sym typeface="方正古隶简体" panose="03000509000000000000" pitchFamily="65" charset="-122"/>
              </a:rPr>
              <a:t>《</a:t>
            </a:r>
            <a:r>
              <a:rPr lang="zh-CN" altLang="en-US" b="1" kern="1200">
                <a:latin typeface="方正古隶简体" panose="03000509000000000000" pitchFamily="65" charset="-122"/>
                <a:ea typeface="方正古隶简体" panose="03000509000000000000" pitchFamily="65" charset="-122"/>
                <a:sym typeface="方正古隶简体" panose="03000509000000000000" pitchFamily="65" charset="-122"/>
              </a:rPr>
              <a:t>艺苑卮言</a:t>
            </a:r>
            <a:r>
              <a:rPr lang="en-US" altLang="zh-CN" b="1" kern="1200">
                <a:latin typeface="方正古隶简体" panose="03000509000000000000" pitchFamily="65" charset="-122"/>
                <a:ea typeface="方正古隶简体" panose="03000509000000000000" pitchFamily="65" charset="-122"/>
                <a:sym typeface="方正古隶简体" panose="03000509000000000000" pitchFamily="65" charset="-122"/>
              </a:rPr>
              <a:t>》</a:t>
            </a:r>
            <a:r>
              <a:rPr lang="zh-CN" altLang="en-US" b="1" kern="1200">
                <a:latin typeface="方正古隶简体" panose="03000509000000000000" pitchFamily="65" charset="-122"/>
                <a:ea typeface="方正古隶简体" panose="03000509000000000000" pitchFamily="65" charset="-122"/>
                <a:sym typeface="方正古隶简体" panose="03000509000000000000" pitchFamily="65" charset="-122"/>
              </a:rPr>
              <a:t>中提出：</a:t>
            </a:r>
            <a:endParaRPr lang="zh-CN" altLang="en-US" b="1" kern="1200">
              <a:latin typeface="方正古隶简体" panose="03000509000000000000" pitchFamily="65" charset="-122"/>
              <a:ea typeface="方正古隶简体" panose="03000509000000000000" pitchFamily="65" charset="-122"/>
              <a:sym typeface="方正古隶简体" panose="03000509000000000000" pitchFamily="65" charset="-122"/>
            </a:endParaRPr>
          </a:p>
          <a:p>
            <a:pPr defTabSz="914400">
              <a:lnSpc>
                <a:spcPct val="150000"/>
              </a:lnSpc>
              <a:buSzPct val="25000"/>
            </a:pPr>
            <a:r>
              <a:rPr lang="zh-CN" altLang="en-US" b="1" kern="1200">
                <a:solidFill>
                  <a:srgbClr val="FF0000"/>
                </a:solidFill>
                <a:latin typeface="方正古隶简体" panose="03000509000000000000" pitchFamily="65" charset="-122"/>
                <a:ea typeface="方正古隶简体" panose="03000509000000000000" pitchFamily="65" charset="-122"/>
                <a:sym typeface="方正古隶简体" panose="03000509000000000000" pitchFamily="65" charset="-122"/>
              </a:rPr>
              <a:t>六经</a:t>
            </a:r>
            <a:r>
              <a:rPr lang="en-US" altLang="zh-CN" b="1" kern="1200">
                <a:solidFill>
                  <a:srgbClr val="FF0000"/>
                </a:solidFill>
                <a:latin typeface="方正古隶简体" panose="03000509000000000000" pitchFamily="65" charset="-122"/>
                <a:ea typeface="方正古隶简体" panose="03000509000000000000" pitchFamily="65" charset="-122"/>
                <a:sym typeface="方正古隶简体" panose="03000509000000000000" pitchFamily="65" charset="-122"/>
              </a:rPr>
              <a:t> </a:t>
            </a:r>
            <a:r>
              <a:rPr lang="zh-CN" altLang="en-US" b="1" kern="1200">
                <a:solidFill>
                  <a:srgbClr val="FF0000"/>
                </a:solidFill>
                <a:latin typeface="方正古隶简体" panose="03000509000000000000" pitchFamily="65" charset="-122"/>
                <a:ea typeface="方正古隶简体" panose="03000509000000000000" pitchFamily="65" charset="-122"/>
                <a:sym typeface="方正古隶简体" panose="03000509000000000000" pitchFamily="65" charset="-122"/>
              </a:rPr>
              <a:t>，史之言理者也。</a:t>
            </a:r>
            <a:endParaRPr lang="zh-CN" altLang="en-US" b="1" kern="1200">
              <a:latin typeface="方正古隶简体" panose="03000509000000000000" pitchFamily="65" charset="-122"/>
              <a:ea typeface="方正古隶简体" panose="03000509000000000000" pitchFamily="65" charset="-122"/>
              <a:sym typeface="方正古隶简体" panose="03000509000000000000" pitchFamily="65" charset="-122"/>
            </a:endParaRPr>
          </a:p>
          <a:p>
            <a:pPr algn="l" defTabSz="914400">
              <a:lnSpc>
                <a:spcPct val="150000"/>
              </a:lnSpc>
              <a:buSzPct val="25000"/>
            </a:pPr>
            <a:endParaRPr lang="zh-CN" altLang="en-US" b="1" kern="1200">
              <a:latin typeface="方正古隶简体" panose="03000509000000000000" pitchFamily="65" charset="-122"/>
              <a:ea typeface="方正古隶简体" panose="03000509000000000000" pitchFamily="65" charset="-122"/>
              <a:sym typeface="方正古隶简体" panose="03000509000000000000" pitchFamily="65" charset="-122"/>
            </a:endParaRPr>
          </a:p>
          <a:p>
            <a:pPr algn="l" defTabSz="914400">
              <a:lnSpc>
                <a:spcPct val="150000"/>
              </a:lnSpc>
              <a:buSzPct val="25000"/>
            </a:pPr>
            <a:endParaRPr lang="zh-CN" altLang="en-US" b="1" kern="1200">
              <a:latin typeface="方正古隶简体" panose="03000509000000000000" pitchFamily="65" charset="-122"/>
              <a:ea typeface="方正古隶简体" panose="03000509000000000000" pitchFamily="65" charset="-122"/>
              <a:sym typeface="方正古隶简体" panose="03000509000000000000" pitchFamily="65" charset="-122"/>
            </a:endParaRPr>
          </a:p>
          <a:p>
            <a:pPr algn="l" defTabSz="914400">
              <a:lnSpc>
                <a:spcPct val="150000"/>
              </a:lnSpc>
              <a:buSzPct val="25000"/>
            </a:pPr>
            <a:endParaRPr lang="zh-CN" altLang="en-US" b="1" kern="1200">
              <a:latin typeface="方正古隶简体" panose="03000509000000000000" pitchFamily="65" charset="-122"/>
              <a:ea typeface="方正古隶简体" panose="03000509000000000000" pitchFamily="65" charset="-122"/>
              <a:sym typeface="方正古隶简体" panose="03000509000000000000" pitchFamily="65" charset="-122"/>
            </a:endParaRPr>
          </a:p>
        </p:txBody>
      </p:sp>
      <p:sp>
        <p:nvSpPr>
          <p:cNvPr id="47108" name="TextBox 24"/>
          <p:cNvSpPr/>
          <p:nvPr/>
        </p:nvSpPr>
        <p:spPr>
          <a:xfrm>
            <a:off x="1349375" y="560388"/>
            <a:ext cx="6226175" cy="646112"/>
          </a:xfrm>
          <a:prstGeom prst="rect">
            <a:avLst/>
          </a:prstGeom>
          <a:noFill/>
          <a:ln w="9525">
            <a:noFill/>
          </a:ln>
        </p:spPr>
        <p:txBody>
          <a:bodyPr wrap="square">
            <a:spAutoFit/>
          </a:bodyPr>
          <a:p>
            <a:r>
              <a:rPr lang="zh-CN" altLang="en-US" sz="3600" b="1" dirty="0">
                <a:latin typeface="方正古隶简体" panose="03000509000000000000" pitchFamily="65" charset="-122"/>
                <a:ea typeface="方正古隶简体" panose="03000509000000000000" pitchFamily="65" charset="-122"/>
                <a:sym typeface="方正古隶简体" panose="03000509000000000000" pitchFamily="65" charset="-122"/>
              </a:rPr>
              <a:t>王世贞：六经 ，史之言理者</a:t>
            </a:r>
            <a:endParaRPr lang="zh-CN" altLang="en-US" dirty="0">
              <a:ea typeface="宋体" panose="02010600030101010101" pitchFamily="2" charset="-122"/>
            </a:endParaRPr>
          </a:p>
        </p:txBody>
      </p:sp>
      <p:pic>
        <p:nvPicPr>
          <p:cNvPr id="47109" name="Picture 272" descr="28"/>
          <p:cNvPicPr>
            <a:picLocks noChangeAspect="1"/>
          </p:cNvPicPr>
          <p:nvPr/>
        </p:nvPicPr>
        <p:blipFill>
          <a:blip r:embed="rId2"/>
          <a:srcRect r="-4291" b="14366"/>
          <a:stretch>
            <a:fillRect/>
          </a:stretch>
        </p:blipFill>
        <p:spPr>
          <a:xfrm>
            <a:off x="7445375" y="246063"/>
            <a:ext cx="1530350" cy="960437"/>
          </a:xfrm>
          <a:prstGeom prst="rect">
            <a:avLst/>
          </a:prstGeom>
          <a:noFill/>
          <a:ln w="9525">
            <a:noFill/>
          </a:ln>
        </p:spPr>
      </p:pic>
      <p:sp>
        <p:nvSpPr>
          <p:cNvPr id="47110" name="文本框 1"/>
          <p:cNvSpPr/>
          <p:nvPr/>
        </p:nvSpPr>
        <p:spPr>
          <a:xfrm>
            <a:off x="2001838" y="4137025"/>
            <a:ext cx="8359775" cy="460375"/>
          </a:xfrm>
          <a:prstGeom prst="rect">
            <a:avLst/>
          </a:prstGeom>
          <a:noFill/>
          <a:ln w="9525">
            <a:noFill/>
          </a:ln>
        </p:spPr>
        <p:txBody>
          <a:bodyPr wrap="square">
            <a:spAutoFit/>
          </a:bodyPr>
          <a:p>
            <a:r>
              <a:rPr lang="zh-CN" altLang="en-US" sz="2400" dirty="0">
                <a:solidFill>
                  <a:srgbClr val="000000"/>
                </a:solidFill>
                <a:latin typeface="隶书" panose="02010509060101010101" charset="-122"/>
                <a:ea typeface="隶书" panose="02010509060101010101" charset="-122"/>
                <a:sym typeface="隶书" panose="02010509060101010101" charset="-122"/>
              </a:rPr>
              <a:t>古人</a:t>
            </a:r>
            <a:r>
              <a:rPr lang="zh-CN" altLang="en-US" sz="2400" dirty="0">
                <a:solidFill>
                  <a:srgbClr val="FF0000"/>
                </a:solidFill>
                <a:latin typeface="隶书" panose="02010509060101010101" charset="-122"/>
                <a:ea typeface="隶书" panose="02010509060101010101" charset="-122"/>
                <a:sym typeface="隶书" panose="02010509060101010101" charset="-122"/>
              </a:rPr>
              <a:t>未尝离事而言理</a:t>
            </a:r>
            <a:r>
              <a:rPr lang="en-US" altLang="x-none" sz="2400" dirty="0">
                <a:solidFill>
                  <a:srgbClr val="000000"/>
                </a:solidFill>
                <a:latin typeface="隶书" panose="02010509060101010101" charset="-122"/>
                <a:ea typeface="隶书" panose="02010509060101010101" charset="-122"/>
                <a:sym typeface="隶书" panose="02010509060101010101" charset="-122"/>
              </a:rPr>
              <a:t>——</a:t>
            </a:r>
            <a:r>
              <a:rPr lang="zh-CN" altLang="en-US" sz="2400" dirty="0">
                <a:solidFill>
                  <a:srgbClr val="000000"/>
                </a:solidFill>
                <a:latin typeface="隶书" panose="02010509060101010101" charset="-122"/>
                <a:ea typeface="隶书" panose="02010509060101010101" charset="-122"/>
                <a:sym typeface="隶书" panose="02010509060101010101" charset="-122"/>
              </a:rPr>
              <a:t>章学诚《</a:t>
            </a:r>
            <a:r>
              <a:rPr lang="zh-CN" altLang="en-US" sz="2400" dirty="0">
                <a:latin typeface="隶书" panose="02010509060101010101" charset="-122"/>
                <a:ea typeface="隶书" panose="02010509060101010101" charset="-122"/>
                <a:sym typeface="隶书" panose="02010509060101010101" charset="-122"/>
              </a:rPr>
              <a:t>文史通义</a:t>
            </a:r>
            <a:r>
              <a:rPr lang="zh-CN" altLang="en-US" sz="2400" dirty="0">
                <a:solidFill>
                  <a:srgbClr val="000000"/>
                </a:solidFill>
                <a:latin typeface="隶书" panose="02010509060101010101" charset="-122"/>
                <a:ea typeface="隶书" panose="02010509060101010101" charset="-122"/>
                <a:sym typeface="隶书" panose="02010509060101010101" charset="-122"/>
              </a:rPr>
              <a:t>·易教上》</a:t>
            </a:r>
            <a:endParaRPr lang="zh-CN" altLang="en-US" dirty="0">
              <a:ea typeface="宋体" panose="02010600030101010101" pitchFamily="2" charset="-122"/>
            </a:endParaRPr>
          </a:p>
        </p:txBody>
      </p:sp>
    </p:spTree>
  </p:cSld>
  <p:clrMapOvr>
    <a:masterClrMapping/>
  </p:clrMapOvr>
  <p:transition spd="slow"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47106"/>
                                        </p:tgtEl>
                                        <p:attrNameLst>
                                          <p:attrName>style.visibility</p:attrName>
                                        </p:attrNameLst>
                                      </p:cBhvr>
                                      <p:to>
                                        <p:strVal val="visible"/>
                                      </p:to>
                                    </p:set>
                                    <p:animEffect filter="fade">
                                      <p:cBhvr>
                                        <p:cTn id="7" dur="1000"/>
                                        <p:tgtEl>
                                          <p:spTgt spid="47106"/>
                                        </p:tgtEl>
                                      </p:cBhvr>
                                    </p:animEffect>
                                    <p:anim calcmode="lin" valueType="num">
                                      <p:cBhvr>
                                        <p:cTn id="8" dur="1000" fill="hold"/>
                                        <p:tgtEl>
                                          <p:spTgt spid="47106"/>
                                        </p:tgtEl>
                                        <p:attrNameLst>
                                          <p:attrName>ppt_x</p:attrName>
                                        </p:attrNameLst>
                                      </p:cBhvr>
                                      <p:tavLst>
                                        <p:tav tm="0">
                                          <p:val>
                                            <p:strVal val="#ppt_x"/>
                                          </p:val>
                                        </p:tav>
                                        <p:tav tm="100000">
                                          <p:val>
                                            <p:strVal val="#ppt_x"/>
                                          </p:val>
                                        </p:tav>
                                      </p:tavLst>
                                    </p:anim>
                                    <p:anim calcmode="lin" valueType="num">
                                      <p:cBhvr>
                                        <p:cTn id="9" dur="1000" fill="hold"/>
                                        <p:tgtEl>
                                          <p:spTgt spid="47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8130" name="组合 6"/>
          <p:cNvGrpSpPr/>
          <p:nvPr/>
        </p:nvGrpSpPr>
        <p:grpSpPr>
          <a:xfrm>
            <a:off x="2935288" y="-22225"/>
            <a:ext cx="6210300" cy="6540500"/>
            <a:chOff x="0" y="0"/>
            <a:chExt cx="8984" cy="9900"/>
          </a:xfrm>
        </p:grpSpPr>
        <p:pic>
          <p:nvPicPr>
            <p:cNvPr id="48131" name="图片 4" descr="03f96b1c6bfa00fbf57befaf6cc9d428"/>
            <p:cNvPicPr>
              <a:picLocks noChangeAspect="1"/>
            </p:cNvPicPr>
            <p:nvPr/>
          </p:nvPicPr>
          <p:blipFill>
            <a:blip r:embed="rId1"/>
            <a:stretch>
              <a:fillRect/>
            </a:stretch>
          </p:blipFill>
          <p:spPr>
            <a:xfrm>
              <a:off x="0" y="0"/>
              <a:ext cx="8984" cy="9900"/>
            </a:xfrm>
            <a:prstGeom prst="rect">
              <a:avLst/>
            </a:prstGeom>
            <a:noFill/>
            <a:ln w="9525">
              <a:noFill/>
            </a:ln>
          </p:spPr>
        </p:pic>
        <p:sp>
          <p:nvSpPr>
            <p:cNvPr id="48132" name="文本框 5"/>
            <p:cNvSpPr/>
            <p:nvPr/>
          </p:nvSpPr>
          <p:spPr>
            <a:xfrm>
              <a:off x="3004" y="117"/>
              <a:ext cx="3149" cy="8712"/>
            </a:xfrm>
            <a:prstGeom prst="rect">
              <a:avLst/>
            </a:prstGeom>
            <a:noFill/>
            <a:ln w="9525">
              <a:noFill/>
            </a:ln>
          </p:spPr>
          <p:txBody>
            <a:bodyPr wrap="square">
              <a:spAutoFit/>
            </a:bodyPr>
            <a:p>
              <a:pPr>
                <a:lnSpc>
                  <a:spcPct val="120000"/>
                </a:lnSpc>
              </a:pPr>
              <a:endParaRPr>
                <a:ea typeface="宋体" panose="02010600030101010101" pitchFamily="2" charset="-122"/>
              </a:endParaRPr>
            </a:p>
          </p:txBody>
        </p:sp>
      </p:grpSp>
      <p:pic>
        <p:nvPicPr>
          <p:cNvPr id="48133" name="图片 7" descr="76cb2fa332ccab346e25e38b18354b63"/>
          <p:cNvPicPr>
            <a:picLocks noChangeAspect="1"/>
          </p:cNvPicPr>
          <p:nvPr/>
        </p:nvPicPr>
        <p:blipFill>
          <a:blip r:embed="rId2"/>
          <a:srcRect l="54510"/>
          <a:stretch>
            <a:fillRect/>
          </a:stretch>
        </p:blipFill>
        <p:spPr>
          <a:xfrm flipH="1" flipV="1">
            <a:off x="-4762" y="-22225"/>
            <a:ext cx="1474787" cy="2411413"/>
          </a:xfrm>
          <a:prstGeom prst="rect">
            <a:avLst/>
          </a:prstGeom>
          <a:noFill/>
          <a:ln w="9525">
            <a:noFill/>
          </a:ln>
        </p:spPr>
      </p:pic>
      <p:pic>
        <p:nvPicPr>
          <p:cNvPr id="48134" name="图片 8" descr="76cb2fa332ccab346e25e38b18354b63"/>
          <p:cNvPicPr>
            <a:picLocks noChangeAspect="1"/>
          </p:cNvPicPr>
          <p:nvPr/>
        </p:nvPicPr>
        <p:blipFill>
          <a:blip r:embed="rId2"/>
          <a:stretch>
            <a:fillRect/>
          </a:stretch>
        </p:blipFill>
        <p:spPr>
          <a:xfrm>
            <a:off x="8489950" y="4108450"/>
            <a:ext cx="3722688" cy="2763838"/>
          </a:xfrm>
          <a:prstGeom prst="rect">
            <a:avLst/>
          </a:prstGeom>
          <a:noFill/>
          <a:ln w="9525">
            <a:noFill/>
          </a:ln>
        </p:spPr>
      </p:pic>
      <p:sp>
        <p:nvSpPr>
          <p:cNvPr id="48135" name="文本框 48134"/>
          <p:cNvSpPr txBox="1"/>
          <p:nvPr/>
        </p:nvSpPr>
        <p:spPr>
          <a:xfrm>
            <a:off x="5716588" y="655638"/>
            <a:ext cx="582612" cy="4967287"/>
          </a:xfrm>
          <a:prstGeom prst="rect">
            <a:avLst/>
          </a:prstGeom>
          <a:noFill/>
          <a:ln w="9525">
            <a:noFill/>
          </a:ln>
        </p:spPr>
        <p:txBody>
          <a:bodyPr>
            <a:spAutoFit/>
          </a:bodyPr>
          <a:p>
            <a:r>
              <a:rPr lang="zh-CN" altLang="en-US" sz="3200" dirty="0">
                <a:solidFill>
                  <a:srgbClr val="000000"/>
                </a:solidFill>
                <a:latin typeface="隶书" panose="02010509060101010101" charset="-122"/>
                <a:ea typeface="隶书" panose="02010509060101010101" charset="-122"/>
                <a:sym typeface="隶书" panose="02010509060101010101" charset="-122"/>
              </a:rPr>
              <a:t>鉴古知今与</a:t>
            </a:r>
            <a:endParaRPr lang="zh-CN" altLang="en-US" sz="3200" dirty="0">
              <a:solidFill>
                <a:srgbClr val="000000"/>
              </a:solidFill>
              <a:latin typeface="隶书" panose="02010509060101010101" charset="-122"/>
              <a:ea typeface="隶书" panose="02010509060101010101" charset="-122"/>
              <a:sym typeface="隶书" panose="02010509060101010101" charset="-122"/>
            </a:endParaRPr>
          </a:p>
          <a:p>
            <a:r>
              <a:rPr lang="zh-CN" altLang="en-US" sz="3200" dirty="0">
                <a:solidFill>
                  <a:srgbClr val="000000"/>
                </a:solidFill>
                <a:latin typeface="隶书" panose="02010509060101010101" charset="-122"/>
                <a:ea typeface="隶书" panose="02010509060101010101" charset="-122"/>
                <a:sym typeface="隶书" panose="02010509060101010101" charset="-122"/>
              </a:rPr>
              <a:t>面向未来</a:t>
            </a:r>
            <a:endParaRPr lang="zh-CN" altLang="en-US" sz="3200" dirty="0">
              <a:ea typeface="隶书" panose="02010509060101010101" charset="-122"/>
            </a:endParaRPr>
          </a:p>
          <a:p>
            <a:endParaRPr lang="zh-CN" altLang="en-US" sz="3200" dirty="0">
              <a:ea typeface="隶书" panose="02010509060101010101" charset="-122"/>
            </a:endParaRPr>
          </a:p>
        </p:txBody>
      </p:sp>
      <p:sp>
        <p:nvSpPr>
          <p:cNvPr id="48136" name="文本框 48135"/>
          <p:cNvSpPr txBox="1"/>
          <p:nvPr/>
        </p:nvSpPr>
        <p:spPr>
          <a:xfrm>
            <a:off x="5302250" y="190500"/>
            <a:ext cx="1081088" cy="579438"/>
          </a:xfrm>
          <a:prstGeom prst="rect">
            <a:avLst/>
          </a:prstGeom>
          <a:noFill/>
          <a:ln w="9525">
            <a:noFill/>
          </a:ln>
        </p:spPr>
        <p:txBody>
          <a:bodyPr wrap="square">
            <a:spAutoFit/>
          </a:bodyPr>
          <a:p>
            <a:r>
              <a:rPr lang="zh-CN" altLang="en-US" sz="3200" dirty="0">
                <a:ea typeface="隶书" panose="02010509060101010101" charset="-122"/>
              </a:rPr>
              <a:t>（五）</a:t>
            </a:r>
            <a:endParaRPr lang="zh-CN" altLang="en-US" sz="3200" dirty="0">
              <a:ea typeface="隶书" panose="02010509060101010101" charset="-122"/>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154" name="图片 2"/>
          <p:cNvPicPr>
            <a:picLocks noChangeAspect="1"/>
          </p:cNvPicPr>
          <p:nvPr/>
        </p:nvPicPr>
        <p:blipFill>
          <a:blip r:embed="rId1"/>
          <a:srcRect t="52858" r="80711"/>
          <a:stretch>
            <a:fillRect/>
          </a:stretch>
        </p:blipFill>
        <p:spPr>
          <a:xfrm>
            <a:off x="0" y="3605213"/>
            <a:ext cx="2351088" cy="3252787"/>
          </a:xfrm>
          <a:prstGeom prst="rect">
            <a:avLst/>
          </a:prstGeom>
          <a:noFill/>
          <a:ln w="9525">
            <a:noFill/>
          </a:ln>
        </p:spPr>
      </p:pic>
      <p:pic>
        <p:nvPicPr>
          <p:cNvPr id="49155" name="图片 3"/>
          <p:cNvPicPr>
            <a:picLocks noChangeAspect="1"/>
          </p:cNvPicPr>
          <p:nvPr/>
        </p:nvPicPr>
        <p:blipFill>
          <a:blip r:embed="rId1"/>
          <a:srcRect l="69637" r="438"/>
          <a:stretch>
            <a:fillRect/>
          </a:stretch>
        </p:blipFill>
        <p:spPr>
          <a:xfrm>
            <a:off x="8543925" y="-42862"/>
            <a:ext cx="3648075" cy="6900862"/>
          </a:xfrm>
          <a:prstGeom prst="rect">
            <a:avLst/>
          </a:prstGeom>
          <a:noFill/>
          <a:ln w="9525">
            <a:noFill/>
          </a:ln>
        </p:spPr>
      </p:pic>
      <p:sp>
        <p:nvSpPr>
          <p:cNvPr id="49156" name="TextBox 24"/>
          <p:cNvSpPr/>
          <p:nvPr/>
        </p:nvSpPr>
        <p:spPr>
          <a:xfrm>
            <a:off x="2976563" y="403225"/>
            <a:ext cx="2744787" cy="522288"/>
          </a:xfrm>
          <a:prstGeom prst="rect">
            <a:avLst/>
          </a:prstGeom>
          <a:noFill/>
          <a:ln w="9525">
            <a:noFill/>
          </a:ln>
        </p:spPr>
        <p:txBody>
          <a:bodyPr wrap="square">
            <a:spAutoFit/>
          </a:bodyPr>
          <a:p>
            <a:r>
              <a:rPr lang="zh-CN" altLang="en-US" sz="2800" dirty="0">
                <a:solidFill>
                  <a:srgbClr val="595959"/>
                </a:solidFill>
                <a:latin typeface="方正行楷简体" panose="02010601030101010101" charset="-122"/>
                <a:ea typeface="方正行楷简体" panose="02010601030101010101" charset="-122"/>
                <a:sym typeface="方正行楷简体" panose="02010601030101010101" charset="-122"/>
              </a:rPr>
              <a:t>回顾前四讲</a:t>
            </a:r>
            <a:endParaRPr lang="zh-CN" altLang="en-US" dirty="0">
              <a:ea typeface="宋体" panose="02010600030101010101" pitchFamily="2" charset="-122"/>
            </a:endParaRPr>
          </a:p>
        </p:txBody>
      </p:sp>
      <p:pic>
        <p:nvPicPr>
          <p:cNvPr id="49157" name="Picture 272" descr="28"/>
          <p:cNvPicPr>
            <a:picLocks noChangeAspect="1"/>
          </p:cNvPicPr>
          <p:nvPr/>
        </p:nvPicPr>
        <p:blipFill>
          <a:blip r:embed="rId2"/>
          <a:srcRect r="-4291" b="14366"/>
          <a:stretch>
            <a:fillRect/>
          </a:stretch>
        </p:blipFill>
        <p:spPr>
          <a:xfrm>
            <a:off x="6416675" y="403225"/>
            <a:ext cx="1528763" cy="960438"/>
          </a:xfrm>
          <a:prstGeom prst="rect">
            <a:avLst/>
          </a:prstGeom>
          <a:noFill/>
          <a:ln w="9525">
            <a:noFill/>
          </a:ln>
        </p:spPr>
      </p:pic>
      <p:pic>
        <p:nvPicPr>
          <p:cNvPr id="49158" name="图片 4" descr="竹简"/>
          <p:cNvPicPr>
            <a:picLocks noChangeAspect="1"/>
          </p:cNvPicPr>
          <p:nvPr/>
        </p:nvPicPr>
        <p:blipFill>
          <a:blip r:embed="rId3"/>
          <a:stretch>
            <a:fillRect/>
          </a:stretch>
        </p:blipFill>
        <p:spPr>
          <a:xfrm>
            <a:off x="3554413" y="3194050"/>
            <a:ext cx="4691062" cy="3125788"/>
          </a:xfrm>
          <a:prstGeom prst="rect">
            <a:avLst/>
          </a:prstGeom>
          <a:noFill/>
          <a:ln w="9525">
            <a:noFill/>
          </a:ln>
        </p:spPr>
      </p:pic>
      <p:sp>
        <p:nvSpPr>
          <p:cNvPr id="49159" name="文本框 1"/>
          <p:cNvSpPr/>
          <p:nvPr/>
        </p:nvSpPr>
        <p:spPr>
          <a:xfrm>
            <a:off x="2198688" y="1611313"/>
            <a:ext cx="6345237" cy="1200150"/>
          </a:xfrm>
          <a:prstGeom prst="rect">
            <a:avLst/>
          </a:prstGeom>
          <a:noFill/>
          <a:ln w="9525">
            <a:noFill/>
          </a:ln>
        </p:spPr>
        <p:txBody>
          <a:bodyPr wrap="square">
            <a:spAutoFit/>
          </a:bodyPr>
          <a:p>
            <a:r>
              <a:rPr lang="zh-CN" altLang="en-US" sz="2400" dirty="0">
                <a:solidFill>
                  <a:srgbClr val="000000"/>
                </a:solidFill>
                <a:latin typeface="楷体" panose="02010609060101010101" charset="-122"/>
                <a:ea typeface="楷体" panose="02010609060101010101" charset="-122"/>
                <a:sym typeface="楷体" panose="02010609060101010101" charset="-122"/>
              </a:rPr>
              <a:t>启发大家的历史思维，形成自己读史的方法，成就深沉厚重、真诚明智，具有历史情怀的人。</a:t>
            </a:r>
            <a:endParaRPr lang="zh-CN" altLang="en-US" sz="2400" dirty="0">
              <a:solidFill>
                <a:srgbClr val="000000"/>
              </a:solidFill>
              <a:latin typeface="楷体" panose="02010609060101010101" charset="-122"/>
              <a:ea typeface="楷体" panose="02010609060101010101" charset="-122"/>
              <a:sym typeface="楷体" panose="02010609060101010101" charset="-122"/>
            </a:endParaRPr>
          </a:p>
          <a:p>
            <a:endParaRPr lang="zh-CN" altLang="en-US" sz="2400" dirty="0">
              <a:solidFill>
                <a:srgbClr val="000000"/>
              </a:solidFill>
              <a:latin typeface="楷体" panose="02010609060101010101" charset="-122"/>
              <a:ea typeface="楷体" panose="02010609060101010101" charset="-122"/>
              <a:sym typeface="楷体" panose="02010609060101010101" charset="-122"/>
            </a:endParaRPr>
          </a:p>
        </p:txBody>
      </p:sp>
    </p:spTree>
  </p:cSld>
  <p:clrMapOvr>
    <a:masterClrMapping/>
  </p:clrMapOvr>
  <p:transition spd="slow" advClick="0" advTm="6000">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178" name="淘宝店chenying0907 948"/>
          <p:cNvPicPr>
            <a:picLocks noChangeAspect="1"/>
          </p:cNvPicPr>
          <p:nvPr/>
        </p:nvPicPr>
        <p:blipFill>
          <a:blip r:embed="rId1">
            <a:grayscl/>
          </a:blip>
          <a:stretch>
            <a:fillRect/>
          </a:stretch>
        </p:blipFill>
        <p:spPr>
          <a:xfrm rot="5400000">
            <a:off x="-1009650" y="-1863725"/>
            <a:ext cx="3894138" cy="5338763"/>
          </a:xfrm>
          <a:prstGeom prst="rect">
            <a:avLst/>
          </a:prstGeom>
          <a:noFill/>
          <a:ln w="9525">
            <a:noFill/>
          </a:ln>
        </p:spPr>
      </p:pic>
      <p:sp>
        <p:nvSpPr>
          <p:cNvPr id="50179" name="PA_淘宝网chenying0907出品 2"/>
          <p:cNvSpPr/>
          <p:nvPr/>
        </p:nvSpPr>
        <p:spPr>
          <a:xfrm>
            <a:off x="3911600" y="979488"/>
            <a:ext cx="7400925" cy="3414712"/>
          </a:xfrm>
          <a:prstGeom prst="rect">
            <a:avLst/>
          </a:prstGeom>
          <a:noFill/>
          <a:ln w="9525">
            <a:noFill/>
          </a:ln>
        </p:spPr>
        <p:txBody>
          <a:bodyPr vert="horz" wrap="square">
            <a:spAutoFit/>
          </a:bodyPr>
          <a:p>
            <a:pPr>
              <a:lnSpc>
                <a:spcPct val="200000"/>
              </a:lnSpc>
            </a:pPr>
            <a:endParaRPr lang="zh-CN" altLang="en-US" sz="2000" dirty="0">
              <a:solidFill>
                <a:srgbClr val="C55A11"/>
              </a:solidFill>
              <a:latin typeface="隶书" panose="02010509060101010101" charset="-122"/>
              <a:ea typeface="隶书" panose="02010509060101010101" charset="-122"/>
              <a:sym typeface="隶书" panose="02010509060101010101" charset="-122"/>
            </a:endParaRPr>
          </a:p>
          <a:p>
            <a:pPr>
              <a:lnSpc>
                <a:spcPct val="200000"/>
              </a:lnSpc>
            </a:pPr>
            <a:r>
              <a:rPr lang="zh-CN" altLang="en-US" sz="2000" dirty="0">
                <a:solidFill>
                  <a:srgbClr val="C55A11"/>
                </a:solidFill>
                <a:latin typeface="隶书" panose="02010509060101010101" charset="-122"/>
                <a:ea typeface="隶书" panose="02010509060101010101" charset="-122"/>
                <a:sym typeface="隶书" panose="02010509060101010101" charset="-122"/>
              </a:rPr>
              <a:t>●   史学家辈出：左丘明、司马迁、班固、魏征、刘知几、沈约、欧阳修、章学诚等。</a:t>
            </a:r>
            <a:endParaRPr lang="zh-CN" altLang="en-US" sz="2000" dirty="0">
              <a:solidFill>
                <a:srgbClr val="C55A11"/>
              </a:solidFill>
              <a:latin typeface="隶书" panose="02010509060101010101" charset="-122"/>
              <a:ea typeface="隶书" panose="02010509060101010101" charset="-122"/>
              <a:sym typeface="隶书" panose="02010509060101010101" charset="-122"/>
            </a:endParaRPr>
          </a:p>
          <a:p>
            <a:pPr>
              <a:lnSpc>
                <a:spcPct val="200000"/>
              </a:lnSpc>
            </a:pPr>
            <a:r>
              <a:rPr lang="zh-CN" altLang="en-US" sz="2000" dirty="0">
                <a:solidFill>
                  <a:srgbClr val="C55A11"/>
                </a:solidFill>
                <a:latin typeface="隶书" panose="02010509060101010101" charset="-122"/>
                <a:ea typeface="隶书" panose="02010509060101010101" charset="-122"/>
                <a:sym typeface="隶书" panose="02010509060101010101" charset="-122"/>
              </a:rPr>
              <a:t>●   史籍体裁多样：编年体、纪传体、纪事本末体、国别体、案体、典制体、断代史、通史</a:t>
            </a:r>
            <a:endParaRPr lang="zh-CN" altLang="en-US" sz="2000" dirty="0">
              <a:solidFill>
                <a:srgbClr val="C55A11"/>
              </a:solidFill>
              <a:latin typeface="隶书" panose="02010509060101010101" charset="-122"/>
              <a:ea typeface="隶书" panose="02010509060101010101" charset="-122"/>
              <a:sym typeface="隶书" panose="02010509060101010101" charset="-122"/>
            </a:endParaRPr>
          </a:p>
          <a:p>
            <a:pPr>
              <a:lnSpc>
                <a:spcPct val="80000"/>
              </a:lnSpc>
              <a:buNone/>
            </a:pPr>
            <a:r>
              <a:rPr lang="zh-CN" altLang="en-US" sz="2000" b="1" dirty="0">
                <a:solidFill>
                  <a:srgbClr val="595959"/>
                </a:solidFill>
                <a:latin typeface="隶书" panose="02010509060101010101" charset="-122"/>
                <a:ea typeface="隶书" panose="02010509060101010101" charset="-122"/>
                <a:sym typeface="隶书" panose="02010509060101010101" charset="-122"/>
              </a:rPr>
              <a:t>                          </a:t>
            </a:r>
            <a:endParaRPr lang="zh-CN" altLang="en-US" sz="2000" b="1" dirty="0">
              <a:solidFill>
                <a:srgbClr val="595959"/>
              </a:solidFill>
              <a:latin typeface="隶书" panose="02010509060101010101" charset="-122"/>
              <a:ea typeface="隶书" panose="02010509060101010101" charset="-122"/>
              <a:sym typeface="隶书" panose="02010509060101010101" charset="-122"/>
            </a:endParaRPr>
          </a:p>
        </p:txBody>
      </p:sp>
      <p:sp>
        <p:nvSpPr>
          <p:cNvPr id="50180" name="TextBox 24"/>
          <p:cNvSpPr/>
          <p:nvPr/>
        </p:nvSpPr>
        <p:spPr>
          <a:xfrm>
            <a:off x="7880350" y="403225"/>
            <a:ext cx="2616200" cy="644525"/>
          </a:xfrm>
          <a:prstGeom prst="rect">
            <a:avLst/>
          </a:prstGeom>
          <a:noFill/>
          <a:ln w="9525">
            <a:noFill/>
          </a:ln>
        </p:spPr>
        <p:txBody>
          <a:bodyPr wrap="square">
            <a:spAutoFit/>
          </a:bodyPr>
          <a:p>
            <a:r>
              <a:rPr lang="zh-CN" altLang="en-US" sz="3600" dirty="0">
                <a:solidFill>
                  <a:srgbClr val="595959"/>
                </a:solidFill>
                <a:latin typeface="方正行楷简体" panose="02010601030101010101" charset="-122"/>
                <a:ea typeface="方正行楷简体" panose="02010601030101010101" charset="-122"/>
                <a:sym typeface="方正行楷简体" panose="02010601030101010101" charset="-122"/>
              </a:rPr>
              <a:t>史学传统</a:t>
            </a:r>
            <a:endParaRPr lang="zh-CN" altLang="en-US" dirty="0">
              <a:ea typeface="宋体" panose="02010600030101010101" pitchFamily="2" charset="-122"/>
            </a:endParaRPr>
          </a:p>
        </p:txBody>
      </p:sp>
      <p:pic>
        <p:nvPicPr>
          <p:cNvPr id="50181" name="Picture 272" descr="28"/>
          <p:cNvPicPr>
            <a:picLocks noChangeAspect="1"/>
          </p:cNvPicPr>
          <p:nvPr/>
        </p:nvPicPr>
        <p:blipFill>
          <a:blip r:embed="rId2"/>
          <a:srcRect r="-4291" b="14366"/>
          <a:stretch>
            <a:fillRect/>
          </a:stretch>
        </p:blipFill>
        <p:spPr>
          <a:xfrm>
            <a:off x="9639300" y="152400"/>
            <a:ext cx="1530350" cy="960438"/>
          </a:xfrm>
          <a:prstGeom prst="rect">
            <a:avLst/>
          </a:prstGeom>
          <a:noFill/>
          <a:ln w="9525">
            <a:noFill/>
          </a:ln>
        </p:spPr>
      </p:pic>
      <p:pic>
        <p:nvPicPr>
          <p:cNvPr id="50182" name="图片 2"/>
          <p:cNvPicPr>
            <a:picLocks noChangeAspect="1"/>
          </p:cNvPicPr>
          <p:nvPr/>
        </p:nvPicPr>
        <p:blipFill>
          <a:blip r:embed="rId3"/>
          <a:srcRect r="780" b="61182"/>
          <a:stretch>
            <a:fillRect/>
          </a:stretch>
        </p:blipFill>
        <p:spPr>
          <a:xfrm>
            <a:off x="-254000" y="5233988"/>
            <a:ext cx="12911138" cy="1851025"/>
          </a:xfrm>
          <a:prstGeom prst="rect">
            <a:avLst/>
          </a:prstGeom>
          <a:gradFill rotWithShape="1">
            <a:gsLst>
              <a:gs pos="0">
                <a:srgbClr val="F6F9FC">
                  <a:alpha val="100000"/>
                </a:srgbClr>
              </a:gs>
              <a:gs pos="73999">
                <a:srgbClr val="FBE4D4">
                  <a:alpha val="100000"/>
                </a:srgbClr>
              </a:gs>
              <a:gs pos="82999">
                <a:srgbClr val="F7CAAC">
                  <a:alpha val="100000"/>
                </a:srgbClr>
              </a:gs>
              <a:gs pos="100000">
                <a:srgbClr val="F7CAAC">
                  <a:alpha val="100000"/>
                </a:srgbClr>
              </a:gs>
            </a:gsLst>
            <a:lin ang="5400000" scaled="1"/>
            <a:tileRect/>
          </a:gradFill>
          <a:ln w="9525">
            <a:noFill/>
          </a:ln>
        </p:spPr>
      </p:pic>
      <p:sp>
        <p:nvSpPr>
          <p:cNvPr id="2" name="灯片编号占位符 1"/>
          <p:cNvSpPr/>
          <p:nvPr>
            <p:ph type="sldNum" sz="quarter" idx="12"/>
          </p:nvPr>
        </p:nvSpPr>
        <p:spPr/>
        <p:txBody>
          <a:bodyPr/>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spd="slow" advTm="1000">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02" name="图片 5" descr="82c451b50ffe42c5b003aa9995bb228e"/>
          <p:cNvPicPr>
            <a:picLocks noChangeAspect="1"/>
          </p:cNvPicPr>
          <p:nvPr/>
        </p:nvPicPr>
        <p:blipFill>
          <a:blip r:embed="rId1"/>
          <a:stretch>
            <a:fillRect/>
          </a:stretch>
        </p:blipFill>
        <p:spPr>
          <a:xfrm rot="10800000">
            <a:off x="10694988" y="4803775"/>
            <a:ext cx="1544637" cy="2101850"/>
          </a:xfrm>
          <a:prstGeom prst="rect">
            <a:avLst/>
          </a:prstGeom>
          <a:noFill/>
          <a:ln w="9525">
            <a:noFill/>
          </a:ln>
        </p:spPr>
      </p:pic>
      <p:grpSp>
        <p:nvGrpSpPr>
          <p:cNvPr id="51203" name="组合 13"/>
          <p:cNvGrpSpPr/>
          <p:nvPr/>
        </p:nvGrpSpPr>
        <p:grpSpPr>
          <a:xfrm>
            <a:off x="1054100" y="2252663"/>
            <a:ext cx="5054600" cy="1919287"/>
            <a:chOff x="0" y="0"/>
            <a:chExt cx="7958" cy="3023"/>
          </a:xfrm>
        </p:grpSpPr>
        <p:sp>
          <p:nvSpPr>
            <p:cNvPr id="51204" name="文本框 14"/>
            <p:cNvSpPr/>
            <p:nvPr/>
          </p:nvSpPr>
          <p:spPr>
            <a:xfrm>
              <a:off x="0" y="864"/>
              <a:ext cx="7958" cy="2159"/>
            </a:xfrm>
            <a:prstGeom prst="rect">
              <a:avLst/>
            </a:prstGeom>
            <a:noFill/>
            <a:ln w="9525">
              <a:noFill/>
            </a:ln>
          </p:spPr>
          <p:txBody>
            <a:bodyPr wrap="square">
              <a:spAutoFit/>
            </a:bodyPr>
            <a:p>
              <a:pPr>
                <a:lnSpc>
                  <a:spcPct val="120000"/>
                </a:lnSpc>
              </a:pPr>
              <a:r>
                <a:rPr lang="en-US" altLang="x-none" sz="1400" dirty="0">
                  <a:solidFill>
                    <a:schemeClr val="bg1"/>
                  </a:solidFill>
                  <a:latin typeface="方正苏新诗柳楷简体" panose="02000000000000000000" charset="-122"/>
                  <a:ea typeface="方正苏新诗柳楷简体" panose="02000000000000000000" charset="-122"/>
                  <a:sym typeface="华文黑体" charset="-122"/>
                </a:rPr>
                <a:t>请输入适量文字在此处进行解释说明以便于读者合理理解上述标题的内容请输入适量文字</a:t>
              </a:r>
              <a:r>
                <a:rPr lang="zh-CN" altLang="en-US" sz="1400" dirty="0">
                  <a:solidFill>
                    <a:schemeClr val="bg1"/>
                  </a:solidFill>
                  <a:latin typeface="方正苏新诗柳楷简体" panose="02000000000000000000" charset="-122"/>
                  <a:ea typeface="方正苏新诗柳楷简体" panose="02000000000000000000" charset="-122"/>
                  <a:sym typeface="华文黑体" charset="-122"/>
                </a:rPr>
                <a:t>。</a:t>
              </a:r>
              <a:r>
                <a:rPr lang="en-US" altLang="x-none" sz="1400" dirty="0">
                  <a:solidFill>
                    <a:schemeClr val="bg1"/>
                  </a:solidFill>
                  <a:latin typeface="方正苏新诗柳楷简体" panose="02000000000000000000" charset="-122"/>
                  <a:ea typeface="方正苏新诗柳楷简体" panose="02000000000000000000" charset="-122"/>
                  <a:sym typeface="华文黑体" charset="-122"/>
                </a:rPr>
                <a:t>请输入适量文字在此处进行解释说明以便于读者合理理解上述标题的内容请输入适量文字</a:t>
              </a:r>
              <a:r>
                <a:rPr lang="zh-CN" altLang="en-US" sz="1400" dirty="0">
                  <a:solidFill>
                    <a:schemeClr val="bg1"/>
                  </a:solidFill>
                  <a:latin typeface="方正苏新诗柳楷简体" panose="02000000000000000000" charset="-122"/>
                  <a:ea typeface="方正苏新诗柳楷简体" panose="02000000000000000000" charset="-122"/>
                  <a:sym typeface="华文黑体" charset="-122"/>
                </a:rPr>
                <a:t>。</a:t>
              </a:r>
              <a:r>
                <a:rPr lang="en-US" altLang="x-none" sz="1400" dirty="0">
                  <a:solidFill>
                    <a:schemeClr val="bg1"/>
                  </a:solidFill>
                  <a:latin typeface="方正苏新诗柳楷简体" panose="02000000000000000000" charset="-122"/>
                  <a:ea typeface="方正苏新诗柳楷简体" panose="02000000000000000000" charset="-122"/>
                  <a:sym typeface="华文黑体" charset="-122"/>
                </a:rPr>
                <a:t>请输入适量文字在此处进行解释说明以便于读者合理理解上述标题的内容请输入适量文字</a:t>
              </a:r>
              <a:r>
                <a:rPr lang="zh-CN" altLang="en-US" sz="1400" dirty="0">
                  <a:solidFill>
                    <a:schemeClr val="bg1"/>
                  </a:solidFill>
                  <a:latin typeface="方正苏新诗柳楷简体" panose="02000000000000000000" charset="-122"/>
                  <a:ea typeface="方正苏新诗柳楷简体" panose="02000000000000000000" charset="-122"/>
                  <a:sym typeface="华文黑体" charset="-122"/>
                </a:rPr>
                <a:t>。</a:t>
              </a:r>
              <a:endParaRPr lang="zh-CN" altLang="en-US" dirty="0">
                <a:ea typeface="宋体" panose="02010600030101010101" pitchFamily="2" charset="-122"/>
              </a:endParaRPr>
            </a:p>
          </p:txBody>
        </p:sp>
        <p:sp>
          <p:nvSpPr>
            <p:cNvPr id="51205" name="文本框 15"/>
            <p:cNvSpPr/>
            <p:nvPr/>
          </p:nvSpPr>
          <p:spPr>
            <a:xfrm>
              <a:off x="132" y="0"/>
              <a:ext cx="4778" cy="864"/>
            </a:xfrm>
            <a:prstGeom prst="rect">
              <a:avLst/>
            </a:prstGeom>
            <a:noFill/>
            <a:ln w="9525">
              <a:noFill/>
            </a:ln>
          </p:spPr>
          <p:txBody>
            <a:bodyPr wrap="square">
              <a:spAutoFit/>
            </a:bodyPr>
            <a:p>
              <a:r>
                <a:rPr lang="zh-CN" altLang="en-US" b="1" dirty="0">
                  <a:solidFill>
                    <a:schemeClr val="bg1"/>
                  </a:solidFill>
                  <a:latin typeface="方正苏新诗柳楷简体-yolan" panose="02000000000000000000" charset="-122"/>
                  <a:ea typeface="方正苏新诗柳楷简体-yolan" panose="02000000000000000000" charset="-122"/>
                  <a:sym typeface="方正苏新诗柳楷简体-yolan" panose="02000000000000000000" charset="-122"/>
                </a:rPr>
                <a:t>点击输入标题</a:t>
              </a:r>
              <a:endParaRPr lang="zh-CN" altLang="en-US" b="1" dirty="0">
                <a:solidFill>
                  <a:schemeClr val="bg1"/>
                </a:solidFill>
                <a:latin typeface="方正苏新诗柳楷简体-yolan" panose="02000000000000000000" charset="-122"/>
                <a:ea typeface="方正苏新诗柳楷简体-yolan" panose="02000000000000000000" charset="-122"/>
                <a:sym typeface="方正苏新诗柳楷简体-yolan" panose="02000000000000000000" charset="-122"/>
              </a:endParaRPr>
            </a:p>
            <a:p>
              <a:r>
                <a:rPr lang="zh-CN" altLang="en-US" sz="1200" dirty="0">
                  <a:solidFill>
                    <a:schemeClr val="bg1"/>
                  </a:solidFill>
                  <a:latin typeface="方正苏新诗柳楷简体-yolan" panose="02000000000000000000" charset="-122"/>
                  <a:ea typeface="方正苏新诗柳楷简体-yolan" panose="02000000000000000000" charset="-122"/>
                  <a:sym typeface="方正苏新诗柳楷简体-yolan" panose="02000000000000000000" charset="-122"/>
                </a:rPr>
                <a:t>Click enter title</a:t>
              </a:r>
              <a:endParaRPr lang="zh-CN" altLang="en-US" dirty="0">
                <a:ea typeface="宋体" panose="02010600030101010101" pitchFamily="2" charset="-122"/>
              </a:endParaRPr>
            </a:p>
          </p:txBody>
        </p:sp>
      </p:grpSp>
      <p:pic>
        <p:nvPicPr>
          <p:cNvPr id="51206" name="图片 10" descr="dfb9c533e5a1fe0fd9f7bd6588cdef7a"/>
          <p:cNvPicPr>
            <a:picLocks noChangeAspect="1"/>
          </p:cNvPicPr>
          <p:nvPr/>
        </p:nvPicPr>
        <p:blipFill>
          <a:blip r:embed="rId2"/>
          <a:stretch>
            <a:fillRect/>
          </a:stretch>
        </p:blipFill>
        <p:spPr>
          <a:xfrm flipH="1">
            <a:off x="1588" y="4403725"/>
            <a:ext cx="3646487" cy="2574925"/>
          </a:xfrm>
          <a:prstGeom prst="rect">
            <a:avLst/>
          </a:prstGeom>
          <a:noFill/>
          <a:ln w="9525">
            <a:noFill/>
          </a:ln>
        </p:spPr>
      </p:pic>
      <p:sp>
        <p:nvSpPr>
          <p:cNvPr id="51207" name="TextBox 24"/>
          <p:cNvSpPr/>
          <p:nvPr/>
        </p:nvSpPr>
        <p:spPr>
          <a:xfrm>
            <a:off x="795338" y="403225"/>
            <a:ext cx="2390775" cy="644525"/>
          </a:xfrm>
          <a:prstGeom prst="rect">
            <a:avLst/>
          </a:prstGeom>
          <a:noFill/>
          <a:ln w="9525">
            <a:noFill/>
          </a:ln>
        </p:spPr>
        <p:txBody>
          <a:bodyPr wrap="square">
            <a:spAutoFit/>
          </a:bodyPr>
          <a:p>
            <a:r>
              <a:rPr lang="zh-CN" altLang="en-US" sz="3600" dirty="0">
                <a:solidFill>
                  <a:srgbClr val="595959"/>
                </a:solidFill>
                <a:latin typeface="方正行楷简体" panose="02010601030101010101" charset="-122"/>
                <a:ea typeface="方正行楷简体" panose="02010601030101010101" charset="-122"/>
                <a:sym typeface="方正行楷简体" panose="02010601030101010101" charset="-122"/>
              </a:rPr>
              <a:t>读史方法</a:t>
            </a:r>
            <a:endParaRPr lang="zh-CN" altLang="en-US" dirty="0">
              <a:ea typeface="宋体" panose="02010600030101010101" pitchFamily="2" charset="-122"/>
            </a:endParaRPr>
          </a:p>
        </p:txBody>
      </p:sp>
      <p:pic>
        <p:nvPicPr>
          <p:cNvPr id="51208" name="Picture 272" descr="28"/>
          <p:cNvPicPr>
            <a:picLocks noChangeAspect="1"/>
          </p:cNvPicPr>
          <p:nvPr/>
        </p:nvPicPr>
        <p:blipFill>
          <a:blip r:embed="rId3"/>
          <a:srcRect r="-4291" b="14366"/>
          <a:stretch>
            <a:fillRect/>
          </a:stretch>
        </p:blipFill>
        <p:spPr>
          <a:xfrm>
            <a:off x="3124200" y="246063"/>
            <a:ext cx="1530350" cy="960437"/>
          </a:xfrm>
          <a:prstGeom prst="rect">
            <a:avLst/>
          </a:prstGeom>
          <a:noFill/>
          <a:ln w="9525">
            <a:noFill/>
          </a:ln>
        </p:spPr>
      </p:pic>
      <p:sp>
        <p:nvSpPr>
          <p:cNvPr id="51209" name="文本框 3"/>
          <p:cNvSpPr/>
          <p:nvPr/>
        </p:nvSpPr>
        <p:spPr>
          <a:xfrm>
            <a:off x="869950" y="1528763"/>
            <a:ext cx="8027988" cy="3046412"/>
          </a:xfrm>
          <a:prstGeom prst="rect">
            <a:avLst/>
          </a:prstGeom>
          <a:noFill/>
          <a:ln w="9525">
            <a:noFill/>
          </a:ln>
        </p:spPr>
        <p:txBody>
          <a:bodyPr wrap="square">
            <a:spAutoFit/>
          </a:bodyPr>
          <a:p>
            <a:pPr>
              <a:lnSpc>
                <a:spcPct val="200000"/>
              </a:lnSpc>
            </a:pPr>
            <a:r>
              <a:rPr lang="zh-CN" altLang="en-US" sz="2400" dirty="0">
                <a:solidFill>
                  <a:srgbClr val="C55A11"/>
                </a:solidFill>
                <a:latin typeface="隶书" panose="02010509060101010101" charset="-122"/>
                <a:ea typeface="隶书" panose="02010509060101010101" charset="-122"/>
                <a:sym typeface="隶书" panose="02010509060101010101" charset="-122"/>
              </a:rPr>
              <a:t>●   史料内容丰富：官家的记载时而失之讳，私家的记载时而失之诬。</a:t>
            </a:r>
            <a:endParaRPr lang="zh-CN" altLang="en-US" sz="2400" dirty="0">
              <a:solidFill>
                <a:srgbClr val="C55A11"/>
              </a:solidFill>
              <a:latin typeface="隶书" panose="02010509060101010101" charset="-122"/>
              <a:ea typeface="隶书" panose="02010509060101010101" charset="-122"/>
              <a:sym typeface="隶书" panose="02010509060101010101" charset="-122"/>
            </a:endParaRPr>
          </a:p>
          <a:p>
            <a:pPr>
              <a:lnSpc>
                <a:spcPct val="200000"/>
              </a:lnSpc>
            </a:pPr>
            <a:r>
              <a:rPr lang="zh-CN" altLang="en-US" sz="2400" dirty="0">
                <a:solidFill>
                  <a:srgbClr val="C55A11"/>
                </a:solidFill>
                <a:latin typeface="隶书" panose="02010509060101010101" charset="-122"/>
                <a:ea typeface="隶书" panose="02010509060101010101" charset="-122"/>
                <a:sym typeface="隶书" panose="02010509060101010101" charset="-122"/>
              </a:rPr>
              <a:t>●   史学理论先进：研读时，明大势、知得失、审源流、阐幽微、辨真伪。</a:t>
            </a:r>
            <a:endParaRPr lang="zh-CN" altLang="en-US" dirty="0">
              <a:ea typeface="宋体" panose="02010600030101010101" pitchFamily="2" charset="-122"/>
            </a:endParaRPr>
          </a:p>
        </p:txBody>
      </p:sp>
      <p:sp>
        <p:nvSpPr>
          <p:cNvPr id="2" name="灯片编号占位符 1"/>
          <p:cNvSpPr/>
          <p:nvPr>
            <p:ph type="sldNum" sz="quarter" idx="12"/>
          </p:nvPr>
        </p:nvSpPr>
        <p:spPr/>
        <p:txBody>
          <a:bodyPr/>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26" name="图片 8"/>
          <p:cNvPicPr>
            <a:picLocks noChangeAspect="1"/>
          </p:cNvPicPr>
          <p:nvPr/>
        </p:nvPicPr>
        <p:blipFill>
          <a:blip r:embed="rId1"/>
          <a:srcRect r="38249"/>
          <a:stretch>
            <a:fillRect/>
          </a:stretch>
        </p:blipFill>
        <p:spPr>
          <a:xfrm>
            <a:off x="8008938" y="0"/>
            <a:ext cx="4183062" cy="6858000"/>
          </a:xfrm>
          <a:prstGeom prst="rect">
            <a:avLst/>
          </a:prstGeom>
          <a:noFill/>
          <a:ln w="9525">
            <a:noFill/>
          </a:ln>
        </p:spPr>
      </p:pic>
      <p:sp>
        <p:nvSpPr>
          <p:cNvPr id="52227" name="矩形 3"/>
          <p:cNvSpPr/>
          <p:nvPr/>
        </p:nvSpPr>
        <p:spPr>
          <a:xfrm>
            <a:off x="-234950" y="911225"/>
            <a:ext cx="5122863" cy="5946775"/>
          </a:xfrm>
          <a:prstGeom prst="rect">
            <a:avLst/>
          </a:prstGeom>
          <a:blipFill rotWithShape="1">
            <a:blip r:embed="rId2">
              <a:alphaModFix amt="46999"/>
            </a:blip>
            <a:stretch>
              <a:fillRect/>
            </a:stretch>
          </a:blip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52228" name="文本占位符 22530"/>
          <p:cNvSpPr/>
          <p:nvPr/>
        </p:nvSpPr>
        <p:spPr>
          <a:xfrm>
            <a:off x="2011363" y="1270000"/>
            <a:ext cx="7775575" cy="1082675"/>
          </a:xfrm>
          <a:prstGeom prst="rect">
            <a:avLst/>
          </a:prstGeom>
          <a:noFill/>
          <a:ln w="9525">
            <a:noFill/>
          </a:ln>
        </p:spPr>
        <p:txBody>
          <a:bodyPr vert="horz" anchor="t">
            <a:normAutofit/>
          </a:bodyPr>
          <a:p>
            <a:pPr marL="271780" indent="-269875" algn="just">
              <a:lnSpc>
                <a:spcPct val="110000"/>
              </a:lnSpc>
              <a:spcBef>
                <a:spcPts val="900"/>
              </a:spcBef>
              <a:buClr>
                <a:schemeClr val="accent1"/>
              </a:buClr>
              <a:buSzPct val="50000"/>
              <a:buFont typeface="Wingdings 2" panose="05020102010507070707" pitchFamily="2" charset="2"/>
              <a:buNone/>
            </a:pPr>
            <a:endParaRPr baseline="0">
              <a:solidFill>
                <a:schemeClr val="bg2"/>
              </a:solidFill>
              <a:latin typeface="方正古隶简体" panose="03000509000000000000" pitchFamily="65" charset="-122"/>
              <a:ea typeface="方正古隶简体" panose="03000509000000000000" pitchFamily="65" charset="-122"/>
              <a:sym typeface="等线" panose="02010600030101010101" charset="-122"/>
            </a:endParaRPr>
          </a:p>
        </p:txBody>
      </p:sp>
      <p:pic>
        <p:nvPicPr>
          <p:cNvPr id="52229" name="Picture 272" descr="28"/>
          <p:cNvPicPr>
            <a:picLocks noChangeAspect="1"/>
          </p:cNvPicPr>
          <p:nvPr/>
        </p:nvPicPr>
        <p:blipFill>
          <a:blip r:embed="rId3"/>
          <a:srcRect r="-4291" b="14366"/>
          <a:stretch>
            <a:fillRect/>
          </a:stretch>
        </p:blipFill>
        <p:spPr>
          <a:xfrm>
            <a:off x="4232275" y="152400"/>
            <a:ext cx="1530350" cy="960438"/>
          </a:xfrm>
          <a:prstGeom prst="rect">
            <a:avLst/>
          </a:prstGeom>
          <a:noFill/>
          <a:ln w="9525">
            <a:noFill/>
          </a:ln>
        </p:spPr>
      </p:pic>
      <p:sp>
        <p:nvSpPr>
          <p:cNvPr id="52230" name="文本框 4"/>
          <p:cNvSpPr/>
          <p:nvPr/>
        </p:nvSpPr>
        <p:spPr>
          <a:xfrm>
            <a:off x="2373313" y="1784350"/>
            <a:ext cx="7097712" cy="2032000"/>
          </a:xfrm>
          <a:prstGeom prst="rect">
            <a:avLst/>
          </a:prstGeom>
          <a:noFill/>
          <a:ln w="9525">
            <a:noFill/>
          </a:ln>
        </p:spPr>
        <p:txBody>
          <a:bodyPr wrap="square">
            <a:spAutoFit/>
          </a:bodyPr>
          <a:p>
            <a:pPr>
              <a:lnSpc>
                <a:spcPct val="150000"/>
              </a:lnSpc>
            </a:pPr>
            <a:r>
              <a:rPr lang="zh-CN" altLang="en-US" sz="2800" dirty="0">
                <a:solidFill>
                  <a:srgbClr val="000000"/>
                </a:solidFill>
                <a:latin typeface="楷体" panose="02010609060101010101" charset="-122"/>
                <a:ea typeface="楷体" panose="02010609060101010101" charset="-122"/>
                <a:sym typeface="楷体" panose="02010609060101010101" charset="-122"/>
              </a:rPr>
              <a:t>明晓历史发展总趋势、借鉴历史经验和教训、分析历史演进的动因和线索、提玄勾勒历史幽微之处和辨析历史记载的真伪。 </a:t>
            </a:r>
            <a:endParaRPr lang="zh-CN" altLang="en-US" sz="2800" dirty="0">
              <a:solidFill>
                <a:srgbClr val="000000"/>
              </a:solidFill>
              <a:latin typeface="楷体" panose="02010609060101010101" charset="-122"/>
              <a:ea typeface="楷体" panose="02010609060101010101" charset="-122"/>
              <a:sym typeface="楷体" panose="02010609060101010101" charset="-122"/>
            </a:endParaRPr>
          </a:p>
        </p:txBody>
      </p:sp>
      <p:sp>
        <p:nvSpPr>
          <p:cNvPr id="52231" name="文本框 5"/>
          <p:cNvSpPr/>
          <p:nvPr/>
        </p:nvSpPr>
        <p:spPr>
          <a:xfrm>
            <a:off x="1985963" y="457200"/>
            <a:ext cx="2085975" cy="523875"/>
          </a:xfrm>
          <a:prstGeom prst="rect">
            <a:avLst/>
          </a:prstGeom>
          <a:noFill/>
          <a:ln w="9525">
            <a:noFill/>
          </a:ln>
        </p:spPr>
        <p:txBody>
          <a:bodyPr wrap="square">
            <a:spAutoFit/>
          </a:bodyPr>
          <a:p>
            <a:r>
              <a:rPr lang="zh-CN" altLang="en-US" sz="2800" dirty="0">
                <a:solidFill>
                  <a:srgbClr val="000000"/>
                </a:solidFill>
                <a:latin typeface="楷体" panose="02010609060101010101" charset="-122"/>
                <a:ea typeface="楷体" panose="02010609060101010101" charset="-122"/>
                <a:sym typeface="楷体" panose="02010609060101010101" charset="-122"/>
              </a:rPr>
              <a:t>鉴古至今</a:t>
            </a:r>
            <a:endParaRPr lang="zh-CN" altLang="en-US" sz="2800" dirty="0">
              <a:solidFill>
                <a:srgbClr val="000000"/>
              </a:solidFill>
              <a:latin typeface="楷体" panose="02010609060101010101" charset="-122"/>
              <a:ea typeface="楷体" panose="02010609060101010101" charset="-122"/>
              <a:sym typeface="楷体" panose="02010609060101010101" charset="-122"/>
            </a:endParaRPr>
          </a:p>
        </p:txBody>
      </p:sp>
    </p:spTree>
  </p:cSld>
  <p:clrMapOvr>
    <a:masterClrMapping/>
  </p:clrMapOvr>
  <p:transition spd="slow" advTm="1000">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250" name="图片 14"/>
          <p:cNvPicPr>
            <a:picLocks noChangeAspect="1"/>
          </p:cNvPicPr>
          <p:nvPr/>
        </p:nvPicPr>
        <p:blipFill>
          <a:blip r:embed="rId1"/>
          <a:srcRect l="32993" t="4407"/>
          <a:stretch>
            <a:fillRect/>
          </a:stretch>
        </p:blipFill>
        <p:spPr>
          <a:xfrm>
            <a:off x="8391525" y="2792413"/>
            <a:ext cx="3800475" cy="4065587"/>
          </a:xfrm>
          <a:prstGeom prst="rect">
            <a:avLst/>
          </a:prstGeom>
          <a:noFill/>
          <a:ln w="9525">
            <a:noFill/>
          </a:ln>
        </p:spPr>
      </p:pic>
      <p:pic>
        <p:nvPicPr>
          <p:cNvPr id="53251" name="图片 2"/>
          <p:cNvPicPr>
            <a:picLocks noChangeAspect="1"/>
          </p:cNvPicPr>
          <p:nvPr/>
        </p:nvPicPr>
        <p:blipFill>
          <a:blip r:embed="rId2"/>
          <a:srcRect l="24013" t="63231" r="40991" b="5745"/>
          <a:stretch>
            <a:fillRect/>
          </a:stretch>
        </p:blipFill>
        <p:spPr>
          <a:xfrm>
            <a:off x="-20637" y="5502275"/>
            <a:ext cx="5838825" cy="1384300"/>
          </a:xfrm>
          <a:prstGeom prst="rect">
            <a:avLst/>
          </a:prstGeom>
          <a:noFill/>
          <a:ln w="9525">
            <a:noFill/>
          </a:ln>
        </p:spPr>
      </p:pic>
      <p:pic>
        <p:nvPicPr>
          <p:cNvPr id="53252" name="Picture 272" descr="28"/>
          <p:cNvPicPr>
            <a:picLocks noChangeAspect="1"/>
          </p:cNvPicPr>
          <p:nvPr/>
        </p:nvPicPr>
        <p:blipFill>
          <a:blip r:embed="rId3"/>
          <a:srcRect r="-4291" b="14366"/>
          <a:stretch>
            <a:fillRect/>
          </a:stretch>
        </p:blipFill>
        <p:spPr>
          <a:xfrm>
            <a:off x="4811713" y="152400"/>
            <a:ext cx="1528762" cy="960438"/>
          </a:xfrm>
          <a:prstGeom prst="rect">
            <a:avLst/>
          </a:prstGeom>
          <a:noFill/>
          <a:ln w="9525">
            <a:noFill/>
          </a:ln>
        </p:spPr>
      </p:pic>
      <p:sp>
        <p:nvSpPr>
          <p:cNvPr id="53253" name="文本框 3"/>
          <p:cNvSpPr/>
          <p:nvPr/>
        </p:nvSpPr>
        <p:spPr>
          <a:xfrm>
            <a:off x="1185863" y="1892300"/>
            <a:ext cx="7761287" cy="2400300"/>
          </a:xfrm>
          <a:prstGeom prst="rect">
            <a:avLst/>
          </a:prstGeom>
          <a:noFill/>
          <a:ln w="9525">
            <a:noFill/>
          </a:ln>
        </p:spPr>
        <p:txBody>
          <a:bodyPr wrap="square">
            <a:spAutoFit/>
          </a:bodyPr>
          <a:p>
            <a:pPr>
              <a:lnSpc>
                <a:spcPct val="150000"/>
              </a:lnSpc>
            </a:pPr>
            <a:r>
              <a:rPr lang="zh-CN" altLang="en-US" sz="2000" dirty="0">
                <a:solidFill>
                  <a:srgbClr val="FF0000"/>
                </a:solidFill>
                <a:latin typeface="隶书" panose="02010509060101010101" charset="-122"/>
                <a:ea typeface="隶书" panose="02010509060101010101" charset="-122"/>
                <a:sym typeface="隶书" panose="02010509060101010101" charset="-122"/>
              </a:rPr>
              <a:t>古者道寓于器</a:t>
            </a:r>
            <a:r>
              <a:rPr lang="zh-CN" altLang="en-US" sz="2000" dirty="0">
                <a:solidFill>
                  <a:srgbClr val="000000"/>
                </a:solidFill>
                <a:latin typeface="隶书" panose="02010509060101010101" charset="-122"/>
                <a:ea typeface="隶书" panose="02010509060101010101" charset="-122"/>
                <a:sym typeface="隶书" panose="02010509060101010101" charset="-122"/>
              </a:rPr>
              <a:t>，</a:t>
            </a:r>
            <a:r>
              <a:rPr lang="zh-CN" altLang="en-US" sz="2000" dirty="0">
                <a:solidFill>
                  <a:srgbClr val="FF0000"/>
                </a:solidFill>
                <a:latin typeface="隶书" panose="02010509060101010101" charset="-122"/>
                <a:ea typeface="隶书" panose="02010509060101010101" charset="-122"/>
                <a:sym typeface="隶书" panose="02010509060101010101" charset="-122"/>
              </a:rPr>
              <a:t>官师合一</a:t>
            </a:r>
            <a:r>
              <a:rPr lang="zh-CN" altLang="en-US" sz="2000" dirty="0">
                <a:solidFill>
                  <a:srgbClr val="000000"/>
                </a:solidFill>
                <a:latin typeface="隶书" panose="02010509060101010101" charset="-122"/>
                <a:ea typeface="隶书" panose="02010509060101010101" charset="-122"/>
                <a:sym typeface="隶书" panose="02010509060101010101" charset="-122"/>
              </a:rPr>
              <a:t>，学士所肄，非国家之典章，即有司之故事，耳目习而无事深求，故其得之易也。</a:t>
            </a:r>
            <a:r>
              <a:rPr lang="zh-CN" altLang="en-US" sz="2000" dirty="0">
                <a:solidFill>
                  <a:srgbClr val="FF0000"/>
                </a:solidFill>
                <a:latin typeface="隶书" panose="02010509060101010101" charset="-122"/>
                <a:ea typeface="隶书" panose="02010509060101010101" charset="-122"/>
                <a:sym typeface="隶书" panose="02010509060101010101" charset="-122"/>
              </a:rPr>
              <a:t>后儒即器求道，有师无官</a:t>
            </a:r>
            <a:r>
              <a:rPr lang="zh-CN" altLang="en-US" sz="2000" dirty="0">
                <a:solidFill>
                  <a:srgbClr val="000000"/>
                </a:solidFill>
                <a:latin typeface="隶书" panose="02010509060101010101" charset="-122"/>
                <a:ea typeface="隶书" panose="02010509060101010101" charset="-122"/>
                <a:sym typeface="隶书" panose="02010509060101010101" charset="-122"/>
              </a:rPr>
              <a:t>，</a:t>
            </a:r>
            <a:r>
              <a:rPr lang="zh-CN" altLang="en-US" sz="2000" dirty="0">
                <a:solidFill>
                  <a:srgbClr val="FF0000"/>
                </a:solidFill>
                <a:latin typeface="隶书" panose="02010509060101010101" charset="-122"/>
                <a:ea typeface="隶书" panose="02010509060101010101" charset="-122"/>
                <a:sym typeface="隶书" panose="02010509060101010101" charset="-122"/>
              </a:rPr>
              <a:t>事出传闻，而非目见</a:t>
            </a:r>
            <a:r>
              <a:rPr lang="zh-CN" altLang="en-US" sz="2000" dirty="0">
                <a:solidFill>
                  <a:srgbClr val="000000"/>
                </a:solidFill>
                <a:latin typeface="隶书" panose="02010509060101010101" charset="-122"/>
                <a:ea typeface="隶书" panose="02010509060101010101" charset="-122"/>
                <a:sym typeface="隶书" panose="02010509060101010101" charset="-122"/>
              </a:rPr>
              <a:t>，文须训故而非质言，是以得之难也。</a:t>
            </a:r>
            <a:endParaRPr lang="zh-CN" altLang="en-US" sz="2000" dirty="0">
              <a:solidFill>
                <a:srgbClr val="000000"/>
              </a:solidFill>
              <a:latin typeface="隶书" panose="02010509060101010101" charset="-122"/>
              <a:ea typeface="隶书" panose="02010509060101010101" charset="-122"/>
              <a:sym typeface="隶书" panose="02010509060101010101" charset="-122"/>
            </a:endParaRPr>
          </a:p>
          <a:p>
            <a:pPr>
              <a:lnSpc>
                <a:spcPct val="150000"/>
              </a:lnSpc>
            </a:pPr>
            <a:endParaRPr lang="zh-CN" altLang="en-US" sz="2000" dirty="0">
              <a:solidFill>
                <a:srgbClr val="000000"/>
              </a:solidFill>
              <a:latin typeface="隶书" panose="02010509060101010101" charset="-122"/>
              <a:ea typeface="隶书" panose="02010509060101010101" charset="-122"/>
              <a:sym typeface="隶书" panose="02010509060101010101" charset="-122"/>
            </a:endParaRPr>
          </a:p>
          <a:p>
            <a:pPr algn="r">
              <a:lnSpc>
                <a:spcPct val="150000"/>
              </a:lnSpc>
            </a:pPr>
            <a:r>
              <a:rPr lang="zh-CN" altLang="en-US" sz="2000" dirty="0">
                <a:solidFill>
                  <a:srgbClr val="000000"/>
                </a:solidFill>
                <a:latin typeface="隶书" panose="02010509060101010101" charset="-122"/>
                <a:ea typeface="隶书" panose="02010509060101010101" charset="-122"/>
                <a:sym typeface="隶书" panose="02010509060101010101" charset="-122"/>
              </a:rPr>
              <a:t>（《文史通义·原道下》）</a:t>
            </a:r>
            <a:endParaRPr lang="zh-CN" altLang="en-US" dirty="0">
              <a:ea typeface="宋体" panose="02010600030101010101" pitchFamily="2" charset="-122"/>
            </a:endParaRPr>
          </a:p>
        </p:txBody>
      </p:sp>
      <p:sp>
        <p:nvSpPr>
          <p:cNvPr id="53254" name="文本框 1"/>
          <p:cNvSpPr/>
          <p:nvPr/>
        </p:nvSpPr>
        <p:spPr>
          <a:xfrm>
            <a:off x="1474788" y="471488"/>
            <a:ext cx="2638425" cy="368300"/>
          </a:xfrm>
          <a:prstGeom prst="rect">
            <a:avLst/>
          </a:prstGeom>
          <a:noFill/>
          <a:ln w="9525">
            <a:noFill/>
          </a:ln>
        </p:spPr>
        <p:txBody>
          <a:bodyPr wrap="square">
            <a:spAutoFit/>
          </a:bodyPr>
          <a:p>
            <a:endParaRPr>
              <a:solidFill>
                <a:srgbClr val="000000"/>
              </a:solidFill>
              <a:latin typeface="等线" panose="02010600030101010101" charset="-122"/>
              <a:ea typeface="等线" panose="02010600030101010101" charset="-122"/>
              <a:sym typeface="等线" panose="02010600030101010101" charset="-122"/>
            </a:endParaRPr>
          </a:p>
        </p:txBody>
      </p:sp>
      <p:sp>
        <p:nvSpPr>
          <p:cNvPr id="53255" name="文本框 4"/>
          <p:cNvSpPr/>
          <p:nvPr/>
        </p:nvSpPr>
        <p:spPr>
          <a:xfrm>
            <a:off x="1352550" y="757238"/>
            <a:ext cx="3276600" cy="522287"/>
          </a:xfrm>
          <a:prstGeom prst="rect">
            <a:avLst/>
          </a:prstGeom>
          <a:noFill/>
          <a:ln w="9525">
            <a:noFill/>
          </a:ln>
        </p:spPr>
        <p:txBody>
          <a:bodyPr wrap="square">
            <a:spAutoFit/>
          </a:bodyPr>
          <a:p>
            <a:r>
              <a:rPr lang="zh-CN" altLang="en-US" sz="2800" dirty="0">
                <a:latin typeface="隶书" panose="02010509060101010101" charset="-122"/>
                <a:ea typeface="隶书" panose="02010509060101010101" charset="-122"/>
                <a:sym typeface="隶书" panose="02010509060101010101" charset="-122"/>
              </a:rPr>
              <a:t>章学诚：道寓于器</a:t>
            </a:r>
            <a:endParaRPr lang="zh-CN" altLang="en-US" dirty="0">
              <a:ea typeface="宋体" panose="02010600030101010101" pitchFamily="2" charset="-122"/>
            </a:endParaRPr>
          </a:p>
        </p:txBody>
      </p:sp>
    </p:spTree>
  </p:cSld>
  <p:clrMapOvr>
    <a:masterClrMapping/>
  </p:clrMapOvr>
  <p:transition spd="slow" advClick="0" advTm="6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21030"/>
            <a:ext cx="12192000" cy="6972935"/>
          </a:xfrm>
          <a:prstGeom prst="rect">
            <a:avLst/>
          </a:prstGeom>
        </p:spPr>
      </p:pic>
      <p:sp>
        <p:nvSpPr>
          <p:cNvPr id="25" name="TextBox 24"/>
          <p:cNvSpPr txBox="1"/>
          <p:nvPr/>
        </p:nvSpPr>
        <p:spPr>
          <a:xfrm>
            <a:off x="444261" y="403388"/>
            <a:ext cx="5280587" cy="645160"/>
          </a:xfrm>
          <a:prstGeom prst="rect">
            <a:avLst/>
          </a:prstGeom>
          <a:noFill/>
        </p:spPr>
        <p:txBody>
          <a:bodyPr wrap="square" rtlCol="0">
            <a:spAutoFit/>
          </a:bodyPr>
          <a:lstStyle/>
          <a:p>
            <a:pPr algn="l"/>
            <a:r>
              <a:rPr lang="zh-CN" altLang="en-US" sz="3600" dirty="0">
                <a:solidFill>
                  <a:schemeClr val="tx1">
                    <a:lumMod val="65000"/>
                    <a:lumOff val="35000"/>
                  </a:schemeClr>
                </a:solidFill>
                <a:latin typeface="方正行楷简体" panose="02010601030101010101" charset="-122"/>
                <a:ea typeface="方正行楷简体" panose="02010601030101010101" charset="-122"/>
                <a:sym typeface="+mn-ea"/>
              </a:rPr>
              <a:t>世界文明发源地的标志</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mn-ea"/>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526859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金字塔"/>
          <p:cNvPicPr>
            <a:picLocks noChangeAspect="1"/>
          </p:cNvPicPr>
          <p:nvPr/>
        </p:nvPicPr>
        <p:blipFill>
          <a:blip r:embed="rId3"/>
          <a:stretch>
            <a:fillRect/>
          </a:stretch>
        </p:blipFill>
        <p:spPr>
          <a:xfrm>
            <a:off x="1153160" y="4277360"/>
            <a:ext cx="3243580" cy="2162175"/>
          </a:xfrm>
          <a:prstGeom prst="rect">
            <a:avLst/>
          </a:prstGeom>
        </p:spPr>
      </p:pic>
      <p:pic>
        <p:nvPicPr>
          <p:cNvPr id="9" name="图片 8" descr="楔形文字"/>
          <p:cNvPicPr>
            <a:picLocks noChangeAspect="1"/>
          </p:cNvPicPr>
          <p:nvPr/>
        </p:nvPicPr>
        <p:blipFill>
          <a:blip r:embed="rId4"/>
          <a:stretch>
            <a:fillRect/>
          </a:stretch>
        </p:blipFill>
        <p:spPr>
          <a:xfrm>
            <a:off x="6602095" y="1617345"/>
            <a:ext cx="2076450" cy="2286000"/>
          </a:xfrm>
          <a:prstGeom prst="rect">
            <a:avLst/>
          </a:prstGeom>
        </p:spPr>
      </p:pic>
      <p:pic>
        <p:nvPicPr>
          <p:cNvPr id="10" name="图片 9" descr="古巴比伦"/>
          <p:cNvPicPr>
            <a:picLocks noChangeAspect="1"/>
          </p:cNvPicPr>
          <p:nvPr/>
        </p:nvPicPr>
        <p:blipFill>
          <a:blip r:embed="rId5"/>
          <a:stretch>
            <a:fillRect/>
          </a:stretch>
        </p:blipFill>
        <p:spPr>
          <a:xfrm>
            <a:off x="5988685" y="4277360"/>
            <a:ext cx="3303270" cy="2160270"/>
          </a:xfrm>
          <a:prstGeom prst="rect">
            <a:avLst/>
          </a:prstGeom>
        </p:spPr>
      </p:pic>
      <p:pic>
        <p:nvPicPr>
          <p:cNvPr id="12" name="图片 11" descr="古印度"/>
          <p:cNvPicPr>
            <a:picLocks noChangeAspect="1"/>
          </p:cNvPicPr>
          <p:nvPr/>
        </p:nvPicPr>
        <p:blipFill>
          <a:blip r:embed="rId6"/>
          <a:stretch>
            <a:fillRect/>
          </a:stretch>
        </p:blipFill>
        <p:spPr>
          <a:xfrm>
            <a:off x="1083945" y="1724025"/>
            <a:ext cx="3382010" cy="20720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wd">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par>
                                <p:cTn id="12" presetID="2" presetClass="entr" presetSubtype="8"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additive="base">
                                        <p:cTn id="14" dur="1000" fill="hold"/>
                                        <p:tgtEl>
                                          <p:spTgt spid="31"/>
                                        </p:tgtEl>
                                        <p:attrNameLst>
                                          <p:attrName>ppt_x</p:attrName>
                                        </p:attrNameLst>
                                      </p:cBhvr>
                                      <p:tavLst>
                                        <p:tav tm="0">
                                          <p:val>
                                            <p:strVal val="0-#ppt_w/2"/>
                                          </p:val>
                                        </p:tav>
                                        <p:tav tm="100000">
                                          <p:val>
                                            <p:strVal val="#ppt_x"/>
                                          </p:val>
                                        </p:tav>
                                      </p:tavLst>
                                    </p:anim>
                                    <p:anim calcmode="lin" valueType="num">
                                      <p:cBhvr additive="base">
                                        <p:cTn id="15" dur="1000" fill="hold"/>
                                        <p:tgtEl>
                                          <p:spTgt spid="31"/>
                                        </p:tgtEl>
                                        <p:attrNameLst>
                                          <p:attrName>ppt_y</p:attrName>
                                        </p:attrNameLst>
                                      </p:cBhvr>
                                      <p:tavLst>
                                        <p:tav tm="0">
                                          <p:val>
                                            <p:strVal val="#ppt_y"/>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274" name="图片 5" descr="82c451b50ffe42c5b003aa9995bb228e"/>
          <p:cNvPicPr>
            <a:picLocks noChangeAspect="1"/>
          </p:cNvPicPr>
          <p:nvPr/>
        </p:nvPicPr>
        <p:blipFill>
          <a:blip r:embed="rId1"/>
          <a:stretch>
            <a:fillRect/>
          </a:stretch>
        </p:blipFill>
        <p:spPr>
          <a:xfrm>
            <a:off x="1588" y="-12700"/>
            <a:ext cx="1544637" cy="2101850"/>
          </a:xfrm>
          <a:prstGeom prst="rect">
            <a:avLst/>
          </a:prstGeom>
          <a:noFill/>
          <a:ln w="9525">
            <a:noFill/>
          </a:ln>
        </p:spPr>
      </p:pic>
      <p:pic>
        <p:nvPicPr>
          <p:cNvPr id="54275" name="图片 18" descr="19a2bb8396e7a6ab39a6845112851ede"/>
          <p:cNvPicPr>
            <a:picLocks noChangeAspect="1"/>
          </p:cNvPicPr>
          <p:nvPr/>
        </p:nvPicPr>
        <p:blipFill>
          <a:blip r:embed="rId2"/>
          <a:srcRect l="10867" t="-6891" r="-10867" b="6891"/>
          <a:stretch>
            <a:fillRect/>
          </a:stretch>
        </p:blipFill>
        <p:spPr>
          <a:xfrm flipH="1">
            <a:off x="8970963" y="2581275"/>
            <a:ext cx="3224212" cy="4273550"/>
          </a:xfrm>
          <a:prstGeom prst="rect">
            <a:avLst/>
          </a:prstGeom>
          <a:noFill/>
          <a:ln w="9525">
            <a:noFill/>
          </a:ln>
        </p:spPr>
      </p:pic>
      <p:pic>
        <p:nvPicPr>
          <p:cNvPr id="54276" name="Picture 272" descr="28"/>
          <p:cNvPicPr>
            <a:picLocks noChangeAspect="1"/>
          </p:cNvPicPr>
          <p:nvPr/>
        </p:nvPicPr>
        <p:blipFill>
          <a:blip r:embed="rId3"/>
          <a:srcRect r="-4291" b="14366"/>
          <a:stretch>
            <a:fillRect/>
          </a:stretch>
        </p:blipFill>
        <p:spPr>
          <a:xfrm>
            <a:off x="9639300" y="152400"/>
            <a:ext cx="1530350" cy="960438"/>
          </a:xfrm>
          <a:prstGeom prst="rect">
            <a:avLst/>
          </a:prstGeom>
          <a:noFill/>
          <a:ln w="9525">
            <a:noFill/>
          </a:ln>
        </p:spPr>
      </p:pic>
      <p:sp>
        <p:nvSpPr>
          <p:cNvPr id="54277" name="内容占位符 1"/>
          <p:cNvSpPr>
            <a:spLocks noGrp="1"/>
          </p:cNvSpPr>
          <p:nvPr>
            <p:ph idx="1"/>
          </p:nvPr>
        </p:nvSpPr>
        <p:spPr>
          <a:xfrm>
            <a:off x="838200" y="1825625"/>
            <a:ext cx="10515600" cy="4351338"/>
          </a:xfrm>
        </p:spPr>
        <p:txBody>
          <a:bodyPr vert="horz">
            <a:normAutofit/>
          </a:bodyPr>
          <a:p>
            <a:pPr marL="228600" indent="-228600" algn="l" defTabSz="914400">
              <a:buSzPct val="25000"/>
              <a:buFont typeface="Arial" panose="020B0604020202020204" charset="-76"/>
              <a:buChar char="•"/>
            </a:pPr>
            <a:r>
              <a:rPr lang="zh-CN" altLang="en-US" sz="2800" kern="1200" dirty="0">
                <a:latin typeface="楷体" panose="02010609060101010101" charset="-122"/>
                <a:ea typeface="楷体" panose="02010609060101010101" charset="-122"/>
                <a:sym typeface="楷体" panose="02010609060101010101" charset="-122"/>
              </a:rPr>
              <a:t>钱穆认为</a:t>
            </a:r>
            <a:r>
              <a:rPr lang="en-US" altLang="x-none" sz="2800" kern="1200" dirty="0">
                <a:latin typeface="楷体" panose="02010609060101010101" charset="-122"/>
                <a:ea typeface="楷体" panose="02010609060101010101" charset="-122"/>
                <a:sym typeface="楷体" panose="02010609060101010101" charset="-122"/>
              </a:rPr>
              <a:t>“</a:t>
            </a:r>
            <a:r>
              <a:rPr lang="zh-CN" altLang="en-US" sz="2800" kern="1200" dirty="0">
                <a:latin typeface="楷体" panose="02010609060101010101" charset="-122"/>
                <a:ea typeface="楷体" panose="02010609060101010101" charset="-122"/>
                <a:sym typeface="楷体" panose="02010609060101010101" charset="-122"/>
              </a:rPr>
              <a:t>六经皆史</a:t>
            </a:r>
            <a:r>
              <a:rPr lang="en-US" altLang="x-none" sz="2800" kern="1200" dirty="0">
                <a:latin typeface="楷体" panose="02010609060101010101" charset="-122"/>
                <a:ea typeface="楷体" panose="02010609060101010101" charset="-122"/>
                <a:sym typeface="楷体" panose="02010609060101010101" charset="-122"/>
              </a:rPr>
              <a:t>”</a:t>
            </a:r>
            <a:r>
              <a:rPr lang="zh-CN" altLang="en-US" sz="2800" kern="1200" dirty="0">
                <a:latin typeface="楷体" panose="02010609060101010101" charset="-122"/>
                <a:ea typeface="楷体" panose="02010609060101010101" charset="-122"/>
                <a:sym typeface="楷体" panose="02010609060101010101" charset="-122"/>
              </a:rPr>
              <a:t>是针对宋明理学空谈义理和清代朴学脱离现实，提出一种实用的主张，因此这个</a:t>
            </a:r>
            <a:r>
              <a:rPr lang="en-US" altLang="x-none" sz="2800" kern="1200" dirty="0">
                <a:latin typeface="楷体" panose="02010609060101010101" charset="-122"/>
                <a:ea typeface="楷体" panose="02010609060101010101" charset="-122"/>
                <a:sym typeface="楷体" panose="02010609060101010101" charset="-122"/>
              </a:rPr>
              <a:t>“</a:t>
            </a:r>
            <a:r>
              <a:rPr lang="zh-CN" altLang="en-US" sz="2800" kern="1200" dirty="0">
                <a:latin typeface="楷体" panose="02010609060101010101" charset="-122"/>
                <a:ea typeface="楷体" panose="02010609060101010101" charset="-122"/>
                <a:sym typeface="楷体" panose="02010609060101010101" charset="-122"/>
              </a:rPr>
              <a:t>史</a:t>
            </a:r>
            <a:r>
              <a:rPr lang="en-US" altLang="x-none" sz="2800" kern="1200" dirty="0">
                <a:latin typeface="楷体" panose="02010609060101010101" charset="-122"/>
                <a:ea typeface="楷体" panose="02010609060101010101" charset="-122"/>
                <a:sym typeface="楷体" panose="02010609060101010101" charset="-122"/>
              </a:rPr>
              <a:t>”</a:t>
            </a:r>
            <a:r>
              <a:rPr lang="zh-CN" altLang="en-US" sz="2800" kern="1200" dirty="0">
                <a:latin typeface="楷体" panose="02010609060101010101" charset="-122"/>
                <a:ea typeface="楷体" panose="02010609060101010101" charset="-122"/>
                <a:sym typeface="楷体" panose="02010609060101010101" charset="-122"/>
              </a:rPr>
              <a:t>实有经世济用的含义；</a:t>
            </a:r>
            <a:endParaRPr lang="en-US" altLang="x-none" sz="2800" kern="1200" dirty="0">
              <a:latin typeface="楷体" panose="02010609060101010101" charset="-122"/>
              <a:ea typeface="楷体" panose="02010609060101010101" charset="-122"/>
              <a:sym typeface="楷体" panose="02010609060101010101" charset="-122"/>
            </a:endParaRPr>
          </a:p>
          <a:p>
            <a:pPr marL="228600" indent="-228600" algn="l" defTabSz="914400">
              <a:buSzPct val="25000"/>
              <a:buFont typeface="Arial" panose="020B0604020202020204" charset="-76"/>
              <a:buChar char="•"/>
            </a:pPr>
            <a:endParaRPr lang="zh-CN" altLang="en-US" sz="2800" kern="1200" dirty="0">
              <a:latin typeface="楷体" panose="02010609060101010101" charset="-122"/>
              <a:ea typeface="楷体" panose="02010609060101010101" charset="-122"/>
              <a:sym typeface="楷体" panose="02010609060101010101" charset="-122"/>
            </a:endParaRPr>
          </a:p>
          <a:p>
            <a:pPr marL="228600" indent="-228600" algn="l" defTabSz="914400">
              <a:buSzPct val="25000"/>
              <a:buFont typeface="Arial" panose="020B0604020202020204" charset="-76"/>
              <a:buChar char="•"/>
            </a:pPr>
            <a:r>
              <a:rPr lang="zh-CN" altLang="en-US" sz="2800" kern="1200" dirty="0">
                <a:latin typeface="楷体" panose="02010609060101010101" charset="-122"/>
                <a:ea typeface="楷体" panose="02010609060101010101" charset="-122"/>
                <a:sym typeface="楷体" panose="02010609060101010101" charset="-122"/>
              </a:rPr>
              <a:t>胡适就认为</a:t>
            </a:r>
            <a:r>
              <a:rPr lang="en-US" altLang="x-none" sz="2800" kern="1200" dirty="0">
                <a:latin typeface="楷体" panose="02010609060101010101" charset="-122"/>
                <a:ea typeface="楷体" panose="02010609060101010101" charset="-122"/>
                <a:sym typeface="楷体" panose="02010609060101010101" charset="-122"/>
              </a:rPr>
              <a:t>“</a:t>
            </a:r>
            <a:r>
              <a:rPr lang="zh-CN" altLang="en-US" sz="2800" kern="1200" dirty="0">
                <a:latin typeface="楷体" panose="02010609060101010101" charset="-122"/>
                <a:ea typeface="楷体" panose="02010609060101010101" charset="-122"/>
                <a:sym typeface="楷体" panose="02010609060101010101" charset="-122"/>
              </a:rPr>
              <a:t>史</a:t>
            </a:r>
            <a:r>
              <a:rPr lang="en-US" altLang="x-none" sz="2800" kern="1200" dirty="0">
                <a:latin typeface="楷体" panose="02010609060101010101" charset="-122"/>
                <a:ea typeface="楷体" panose="02010609060101010101" charset="-122"/>
                <a:sym typeface="楷体" panose="02010609060101010101" charset="-122"/>
              </a:rPr>
              <a:t>”</a:t>
            </a:r>
            <a:r>
              <a:rPr lang="zh-CN" altLang="en-US" sz="2800" kern="1200" dirty="0">
                <a:latin typeface="楷体" panose="02010609060101010101" charset="-122"/>
                <a:ea typeface="楷体" panose="02010609060101010101" charset="-122"/>
                <a:sym typeface="楷体" panose="02010609060101010101" charset="-122"/>
              </a:rPr>
              <a:t>指的是史料；</a:t>
            </a:r>
            <a:endParaRPr lang="en-US" altLang="x-none" sz="2800" kern="1200" dirty="0">
              <a:latin typeface="楷体" panose="02010609060101010101" charset="-122"/>
              <a:ea typeface="楷体" panose="02010609060101010101" charset="-122"/>
              <a:sym typeface="楷体" panose="02010609060101010101" charset="-122"/>
            </a:endParaRPr>
          </a:p>
          <a:p>
            <a:pPr marL="228600" indent="-228600" algn="l" defTabSz="914400">
              <a:buSzPct val="25000"/>
              <a:buFont typeface="Arial" panose="020B0604020202020204" charset="-76"/>
              <a:buChar char="•"/>
            </a:pPr>
            <a:endParaRPr lang="zh-CN" altLang="en-US" sz="2800" kern="1200" dirty="0">
              <a:latin typeface="楷体" panose="02010609060101010101" charset="-122"/>
              <a:ea typeface="楷体" panose="02010609060101010101" charset="-122"/>
              <a:sym typeface="楷体" panose="02010609060101010101" charset="-122"/>
            </a:endParaRPr>
          </a:p>
          <a:p>
            <a:pPr marL="228600" indent="-228600" algn="l" defTabSz="914400">
              <a:buSzPct val="25000"/>
              <a:buFont typeface="Arial" panose="020B0604020202020204" charset="-76"/>
              <a:buChar char="•"/>
            </a:pPr>
            <a:r>
              <a:rPr lang="zh-CN" altLang="en-US" sz="2800" kern="1200" dirty="0">
                <a:latin typeface="楷体" panose="02010609060101010101" charset="-122"/>
                <a:ea typeface="楷体" panose="02010609060101010101" charset="-122"/>
                <a:sym typeface="楷体" panose="02010609060101010101" charset="-122"/>
              </a:rPr>
              <a:t>另外钱穆的学生余英时先生认为，</a:t>
            </a:r>
            <a:r>
              <a:rPr lang="en-US" altLang="x-none" sz="2800" kern="1200" dirty="0">
                <a:latin typeface="楷体" panose="02010609060101010101" charset="-122"/>
                <a:ea typeface="楷体" panose="02010609060101010101" charset="-122"/>
                <a:sym typeface="楷体" panose="02010609060101010101" charset="-122"/>
              </a:rPr>
              <a:t>“</a:t>
            </a:r>
            <a:r>
              <a:rPr lang="zh-CN" altLang="en-US" sz="2800" kern="1200" dirty="0">
                <a:latin typeface="楷体" panose="02010609060101010101" charset="-122"/>
                <a:ea typeface="楷体" panose="02010609060101010101" charset="-122"/>
                <a:sym typeface="楷体" panose="02010609060101010101" charset="-122"/>
              </a:rPr>
              <a:t>六经皆史</a:t>
            </a:r>
            <a:r>
              <a:rPr lang="en-US" altLang="x-none" sz="2800" kern="1200" dirty="0">
                <a:latin typeface="楷体" panose="02010609060101010101" charset="-122"/>
                <a:ea typeface="楷体" panose="02010609060101010101" charset="-122"/>
                <a:sym typeface="楷体" panose="02010609060101010101" charset="-122"/>
              </a:rPr>
              <a:t>”</a:t>
            </a:r>
            <a:r>
              <a:rPr lang="zh-CN" altLang="en-US" sz="2800" kern="1200" dirty="0">
                <a:latin typeface="楷体" panose="02010609060101010101" charset="-122"/>
                <a:ea typeface="楷体" panose="02010609060101010101" charset="-122"/>
                <a:sym typeface="楷体" panose="02010609060101010101" charset="-122"/>
              </a:rPr>
              <a:t>为了反击</a:t>
            </a:r>
            <a:r>
              <a:rPr lang="en-US" altLang="x-none" sz="2800" kern="1200" dirty="0">
                <a:latin typeface="楷体" panose="02010609060101010101" charset="-122"/>
                <a:ea typeface="楷体" panose="02010609060101010101" charset="-122"/>
                <a:sym typeface="楷体" panose="02010609060101010101" charset="-122"/>
              </a:rPr>
              <a:t>“</a:t>
            </a:r>
            <a:r>
              <a:rPr lang="zh-CN" altLang="en-US" sz="2800" kern="1200" dirty="0">
                <a:latin typeface="楷体" panose="02010609060101010101" charset="-122"/>
                <a:ea typeface="楷体" panose="02010609060101010101" charset="-122"/>
                <a:sym typeface="楷体" panose="02010609060101010101" charset="-122"/>
              </a:rPr>
              <a:t>经学即理学</a:t>
            </a:r>
            <a:r>
              <a:rPr lang="en-US" altLang="x-none" sz="2800" kern="1200" dirty="0">
                <a:latin typeface="楷体" panose="02010609060101010101" charset="-122"/>
                <a:ea typeface="楷体" panose="02010609060101010101" charset="-122"/>
                <a:sym typeface="楷体" panose="02010609060101010101" charset="-122"/>
              </a:rPr>
              <a:t>”</a:t>
            </a:r>
            <a:r>
              <a:rPr lang="zh-CN" altLang="en-US" sz="2800" kern="1200" dirty="0">
                <a:latin typeface="楷体" panose="02010609060101010101" charset="-122"/>
                <a:ea typeface="楷体" panose="02010609060101010101" charset="-122"/>
                <a:sym typeface="楷体" panose="02010609060101010101" charset="-122"/>
              </a:rPr>
              <a:t>的主张。</a:t>
            </a:r>
            <a:endParaRPr lang="zh-CN" altLang="en-US" sz="2800" kern="1200" dirty="0">
              <a:latin typeface="楷体" panose="02010609060101010101" charset="-122"/>
              <a:ea typeface="楷体" panose="02010609060101010101" charset="-122"/>
              <a:sym typeface="楷体" panose="02010609060101010101" charset="-122"/>
            </a:endParaRPr>
          </a:p>
        </p:txBody>
      </p:sp>
      <p:sp>
        <p:nvSpPr>
          <p:cNvPr id="2" name="灯片编号占位符 1"/>
          <p:cNvSpPr/>
          <p:nvPr>
            <p:ph type="sldNum" sz="quarter" idx="12"/>
          </p:nvPr>
        </p:nvSpPr>
        <p:spPr/>
        <p:txBody>
          <a:bodyPr/>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5298" name="图片 2"/>
          <p:cNvPicPr>
            <a:picLocks noChangeAspect="1"/>
          </p:cNvPicPr>
          <p:nvPr/>
        </p:nvPicPr>
        <p:blipFill>
          <a:blip r:embed="rId1"/>
          <a:srcRect t="52858" r="80711"/>
          <a:stretch>
            <a:fillRect/>
          </a:stretch>
        </p:blipFill>
        <p:spPr>
          <a:xfrm>
            <a:off x="0" y="3605213"/>
            <a:ext cx="2351088" cy="3252787"/>
          </a:xfrm>
          <a:prstGeom prst="rect">
            <a:avLst/>
          </a:prstGeom>
          <a:noFill/>
          <a:ln w="9525">
            <a:noFill/>
          </a:ln>
        </p:spPr>
      </p:pic>
      <p:pic>
        <p:nvPicPr>
          <p:cNvPr id="55299" name="图片 3"/>
          <p:cNvPicPr>
            <a:picLocks noChangeAspect="1"/>
          </p:cNvPicPr>
          <p:nvPr/>
        </p:nvPicPr>
        <p:blipFill>
          <a:blip r:embed="rId1"/>
          <a:srcRect l="69637" r="438"/>
          <a:stretch>
            <a:fillRect/>
          </a:stretch>
        </p:blipFill>
        <p:spPr>
          <a:xfrm>
            <a:off x="9666288" y="153988"/>
            <a:ext cx="3649662" cy="6900862"/>
          </a:xfrm>
          <a:prstGeom prst="rect">
            <a:avLst/>
          </a:prstGeom>
          <a:noFill/>
          <a:ln w="9525">
            <a:noFill/>
          </a:ln>
        </p:spPr>
      </p:pic>
      <p:pic>
        <p:nvPicPr>
          <p:cNvPr id="55300" name="Picture 272" descr="28"/>
          <p:cNvPicPr>
            <a:picLocks noChangeAspect="1"/>
          </p:cNvPicPr>
          <p:nvPr/>
        </p:nvPicPr>
        <p:blipFill>
          <a:blip r:embed="rId2"/>
          <a:srcRect r="-4291" b="14366"/>
          <a:stretch>
            <a:fillRect/>
          </a:stretch>
        </p:blipFill>
        <p:spPr>
          <a:xfrm>
            <a:off x="4232275" y="152400"/>
            <a:ext cx="1530350" cy="960438"/>
          </a:xfrm>
          <a:prstGeom prst="rect">
            <a:avLst/>
          </a:prstGeom>
          <a:noFill/>
          <a:ln w="9525">
            <a:noFill/>
          </a:ln>
        </p:spPr>
      </p:pic>
      <p:sp>
        <p:nvSpPr>
          <p:cNvPr id="55301" name="文本框 1"/>
          <p:cNvSpPr/>
          <p:nvPr/>
        </p:nvSpPr>
        <p:spPr>
          <a:xfrm>
            <a:off x="2105025" y="1546225"/>
            <a:ext cx="8540750" cy="4524375"/>
          </a:xfrm>
          <a:prstGeom prst="rect">
            <a:avLst/>
          </a:prstGeom>
          <a:noFill/>
          <a:ln w="9525">
            <a:noFill/>
          </a:ln>
        </p:spPr>
        <p:txBody>
          <a:bodyPr wrap="square">
            <a:spAutoFit/>
          </a:bodyPr>
          <a:p>
            <a:pPr>
              <a:lnSpc>
                <a:spcPct val="150000"/>
              </a:lnSpc>
            </a:pPr>
            <a:r>
              <a:rPr lang="zh-CN" altLang="en-US" sz="2400" dirty="0">
                <a:solidFill>
                  <a:srgbClr val="000000"/>
                </a:solidFill>
                <a:latin typeface="楷体" panose="02010609060101010101" charset="-122"/>
                <a:ea typeface="楷体" panose="02010609060101010101" charset="-122"/>
                <a:sym typeface="楷体" panose="02010609060101010101" charset="-122"/>
              </a:rPr>
              <a:t>章学诚的六经皆史，导致了学术集体走向史学研究，将过去的经学、史学、子学，文学，统统转化为经学史、史学史、哲学史和文学史及文字学史。另一个转变就是将经学的地位下降成为史学研究</a:t>
            </a:r>
            <a:r>
              <a:rPr lang="en-US" altLang="x-none" sz="2400" dirty="0">
                <a:solidFill>
                  <a:srgbClr val="000000"/>
                </a:solidFill>
                <a:latin typeface="楷体" panose="02010609060101010101" charset="-122"/>
                <a:ea typeface="楷体" panose="02010609060101010101" charset="-122"/>
                <a:sym typeface="楷体" panose="02010609060101010101" charset="-122"/>
              </a:rPr>
              <a:t>——</a:t>
            </a:r>
            <a:r>
              <a:rPr lang="zh-CN" altLang="en-US" sz="2400" dirty="0">
                <a:solidFill>
                  <a:srgbClr val="000000"/>
                </a:solidFill>
                <a:latin typeface="楷体" panose="02010609060101010101" charset="-122"/>
                <a:ea typeface="楷体" panose="02010609060101010101" charset="-122"/>
                <a:sym typeface="楷体" panose="02010609060101010101" charset="-122"/>
              </a:rPr>
              <a:t>考据辨伪。前者形成了大学中的概论性课程，而后者则成为了中国人文研究的范式。宋代是信古转向疑古的转折点，在清代成为高峰，清代是疑古转向释古的转折点，在当今时代将迈向高峰。</a:t>
            </a:r>
            <a:endParaRPr lang="zh-CN" altLang="en-US" sz="2400" dirty="0">
              <a:solidFill>
                <a:srgbClr val="000000"/>
              </a:solidFill>
              <a:latin typeface="楷体" panose="02010609060101010101" charset="-122"/>
              <a:ea typeface="楷体" panose="02010609060101010101" charset="-122"/>
              <a:sym typeface="楷体" panose="02010609060101010101" charset="-122"/>
            </a:endParaRPr>
          </a:p>
          <a:p>
            <a:pPr>
              <a:lnSpc>
                <a:spcPct val="150000"/>
              </a:lnSpc>
            </a:pPr>
            <a:endParaRPr lang="zh-CN" altLang="en-US" sz="2400" dirty="0">
              <a:solidFill>
                <a:srgbClr val="000000"/>
              </a:solidFill>
              <a:latin typeface="楷体" panose="02010609060101010101" charset="-122"/>
              <a:ea typeface="楷体" panose="02010609060101010101" charset="-122"/>
              <a:sym typeface="楷体" panose="02010609060101010101" charset="-122"/>
            </a:endParaRPr>
          </a:p>
        </p:txBody>
      </p:sp>
      <p:sp>
        <p:nvSpPr>
          <p:cNvPr id="55302" name="文本框 4"/>
          <p:cNvSpPr/>
          <p:nvPr/>
        </p:nvSpPr>
        <p:spPr>
          <a:xfrm>
            <a:off x="1089025" y="412750"/>
            <a:ext cx="3143250" cy="523875"/>
          </a:xfrm>
          <a:prstGeom prst="rect">
            <a:avLst/>
          </a:prstGeom>
          <a:noFill/>
          <a:ln w="9525">
            <a:noFill/>
          </a:ln>
        </p:spPr>
        <p:txBody>
          <a:bodyPr wrap="square">
            <a:spAutoFit/>
          </a:bodyPr>
          <a:p>
            <a:r>
              <a:rPr lang="zh-CN" altLang="en-US" sz="2800" dirty="0">
                <a:solidFill>
                  <a:srgbClr val="000000"/>
                </a:solidFill>
                <a:latin typeface="黑体" panose="02010609060101010101" charset="-122"/>
                <a:ea typeface="黑体" panose="02010609060101010101" charset="-122"/>
                <a:sym typeface="黑体" panose="02010609060101010101" charset="-122"/>
              </a:rPr>
              <a:t>信古</a:t>
            </a:r>
            <a:r>
              <a:rPr lang="en-US" altLang="x-none" sz="2800" dirty="0">
                <a:solidFill>
                  <a:srgbClr val="000000"/>
                </a:solidFill>
                <a:latin typeface="黑体" panose="02010609060101010101" charset="-122"/>
                <a:ea typeface="黑体" panose="02010609060101010101" charset="-122"/>
                <a:sym typeface="黑体" panose="02010609060101010101" charset="-122"/>
              </a:rPr>
              <a:t>——</a:t>
            </a:r>
            <a:r>
              <a:rPr lang="zh-CN" altLang="en-US" sz="2800" dirty="0">
                <a:solidFill>
                  <a:srgbClr val="000000"/>
                </a:solidFill>
                <a:latin typeface="黑体" panose="02010609060101010101" charset="-122"/>
                <a:ea typeface="黑体" panose="02010609060101010101" charset="-122"/>
                <a:sym typeface="黑体" panose="02010609060101010101" charset="-122"/>
              </a:rPr>
              <a:t>疑古</a:t>
            </a:r>
            <a:endParaRPr lang="zh-CN" altLang="en-US" sz="2800" dirty="0">
              <a:solidFill>
                <a:srgbClr val="000000"/>
              </a:solidFill>
              <a:latin typeface="黑体" panose="02010609060101010101" charset="-122"/>
              <a:ea typeface="黑体" panose="02010609060101010101" charset="-122"/>
              <a:sym typeface="黑体" panose="02010609060101010101" charset="-122"/>
            </a:endParaRPr>
          </a:p>
        </p:txBody>
      </p:sp>
    </p:spTree>
  </p:cSld>
  <p:clrMapOvr>
    <a:masterClrMapping/>
  </p:clrMapOvr>
  <p:transition spd="slow" advClick="0" advTm="6000">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322" name="图片 14"/>
          <p:cNvPicPr>
            <a:picLocks noChangeAspect="1"/>
          </p:cNvPicPr>
          <p:nvPr/>
        </p:nvPicPr>
        <p:blipFill>
          <a:blip r:embed="rId1"/>
          <a:srcRect l="32993" t="4407"/>
          <a:stretch>
            <a:fillRect/>
          </a:stretch>
        </p:blipFill>
        <p:spPr>
          <a:xfrm>
            <a:off x="8391525" y="2792413"/>
            <a:ext cx="3800475" cy="4065587"/>
          </a:xfrm>
          <a:prstGeom prst="rect">
            <a:avLst/>
          </a:prstGeom>
          <a:noFill/>
          <a:ln w="9525">
            <a:noFill/>
          </a:ln>
        </p:spPr>
      </p:pic>
      <p:pic>
        <p:nvPicPr>
          <p:cNvPr id="56323" name="图片 2"/>
          <p:cNvPicPr>
            <a:picLocks noChangeAspect="1"/>
          </p:cNvPicPr>
          <p:nvPr/>
        </p:nvPicPr>
        <p:blipFill>
          <a:blip r:embed="rId2"/>
          <a:srcRect l="24013" t="63231" r="40991" b="5745"/>
          <a:stretch>
            <a:fillRect/>
          </a:stretch>
        </p:blipFill>
        <p:spPr>
          <a:xfrm>
            <a:off x="-20637" y="5502275"/>
            <a:ext cx="5838825" cy="1384300"/>
          </a:xfrm>
          <a:prstGeom prst="rect">
            <a:avLst/>
          </a:prstGeom>
          <a:noFill/>
          <a:ln w="9525">
            <a:noFill/>
          </a:ln>
        </p:spPr>
      </p:pic>
      <p:sp>
        <p:nvSpPr>
          <p:cNvPr id="56324" name="文本框 3"/>
          <p:cNvSpPr/>
          <p:nvPr/>
        </p:nvSpPr>
        <p:spPr>
          <a:xfrm>
            <a:off x="1089025" y="412750"/>
            <a:ext cx="3025775" cy="521970"/>
          </a:xfrm>
          <a:prstGeom prst="rect">
            <a:avLst/>
          </a:prstGeom>
          <a:noFill/>
          <a:ln w="9525">
            <a:noFill/>
          </a:ln>
        </p:spPr>
        <p:txBody>
          <a:bodyPr wrap="square">
            <a:spAutoFit/>
          </a:bodyPr>
          <a:p>
            <a:r>
              <a:rPr lang="zh-CN" altLang="en-US" sz="2800" dirty="0">
                <a:solidFill>
                  <a:srgbClr val="000000"/>
                </a:solidFill>
                <a:latin typeface="黑体" panose="02010609060101010101" charset="-122"/>
                <a:ea typeface="黑体" panose="02010609060101010101" charset="-122"/>
                <a:sym typeface="黑体" panose="02010609060101010101" charset="-122"/>
              </a:rPr>
              <a:t>走出疑古时代</a:t>
            </a:r>
            <a:endParaRPr lang="zh-CN" altLang="en-US" sz="2800" dirty="0">
              <a:solidFill>
                <a:srgbClr val="000000"/>
              </a:solidFill>
              <a:latin typeface="黑体" panose="02010609060101010101" charset="-122"/>
              <a:ea typeface="黑体" panose="02010609060101010101" charset="-122"/>
              <a:sym typeface="黑体" panose="02010609060101010101" charset="-122"/>
            </a:endParaRPr>
          </a:p>
        </p:txBody>
      </p:sp>
      <p:pic>
        <p:nvPicPr>
          <p:cNvPr id="56325" name="Picture 272" descr="28"/>
          <p:cNvPicPr>
            <a:picLocks noChangeAspect="1"/>
          </p:cNvPicPr>
          <p:nvPr/>
        </p:nvPicPr>
        <p:blipFill>
          <a:blip r:embed="rId3"/>
          <a:srcRect r="-4291" b="14366"/>
          <a:stretch>
            <a:fillRect/>
          </a:stretch>
        </p:blipFill>
        <p:spPr>
          <a:xfrm>
            <a:off x="3884613" y="195263"/>
            <a:ext cx="1528762" cy="960437"/>
          </a:xfrm>
          <a:prstGeom prst="rect">
            <a:avLst/>
          </a:prstGeom>
          <a:noFill/>
          <a:ln w="9525">
            <a:noFill/>
          </a:ln>
        </p:spPr>
      </p:pic>
      <p:sp>
        <p:nvSpPr>
          <p:cNvPr id="56326" name="文本框 1"/>
          <p:cNvSpPr/>
          <p:nvPr/>
        </p:nvSpPr>
        <p:spPr>
          <a:xfrm>
            <a:off x="1806575" y="2155825"/>
            <a:ext cx="7686675" cy="3416300"/>
          </a:xfrm>
          <a:prstGeom prst="rect">
            <a:avLst/>
          </a:prstGeom>
          <a:noFill/>
          <a:ln w="9525">
            <a:noFill/>
          </a:ln>
        </p:spPr>
        <p:txBody>
          <a:bodyPr wrap="square">
            <a:spAutoFit/>
          </a:bodyPr>
          <a:p>
            <a:pPr>
              <a:lnSpc>
                <a:spcPct val="150000"/>
              </a:lnSpc>
            </a:pPr>
            <a:r>
              <a:rPr lang="zh-CN" altLang="en-US" sz="2400" dirty="0">
                <a:solidFill>
                  <a:srgbClr val="000000"/>
                </a:solidFill>
                <a:latin typeface="楷体" panose="02010609060101010101" charset="-122"/>
                <a:ea typeface="楷体" panose="02010609060101010101" charset="-122"/>
                <a:sym typeface="楷体" panose="02010609060101010101" charset="-122"/>
              </a:rPr>
              <a:t>自</a:t>
            </a:r>
            <a:r>
              <a:rPr lang="en-US" altLang="x-none" sz="2400" dirty="0">
                <a:solidFill>
                  <a:srgbClr val="000000"/>
                </a:solidFill>
                <a:latin typeface="楷体" panose="02010609060101010101" charset="-122"/>
                <a:ea typeface="楷体" panose="02010609060101010101" charset="-122"/>
                <a:sym typeface="楷体" panose="02010609060101010101" charset="-122"/>
              </a:rPr>
              <a:t>《</a:t>
            </a:r>
            <a:r>
              <a:rPr lang="zh-CN" altLang="en-US" sz="2400" dirty="0">
                <a:solidFill>
                  <a:srgbClr val="000000"/>
                </a:solidFill>
                <a:latin typeface="楷体" panose="02010609060101010101" charset="-122"/>
                <a:ea typeface="楷体" panose="02010609060101010101" charset="-122"/>
                <a:sym typeface="楷体" panose="02010609060101010101" charset="-122"/>
              </a:rPr>
              <a:t>古史辨</a:t>
            </a:r>
            <a:r>
              <a:rPr lang="en-US" altLang="x-none" sz="2400" dirty="0">
                <a:solidFill>
                  <a:srgbClr val="000000"/>
                </a:solidFill>
                <a:latin typeface="楷体" panose="02010609060101010101" charset="-122"/>
                <a:ea typeface="楷体" panose="02010609060101010101" charset="-122"/>
                <a:sym typeface="楷体" panose="02010609060101010101" charset="-122"/>
              </a:rPr>
              <a:t>》</a:t>
            </a:r>
            <a:r>
              <a:rPr lang="zh-CN" altLang="en-US" sz="2400" dirty="0">
                <a:solidFill>
                  <a:srgbClr val="000000"/>
                </a:solidFill>
                <a:latin typeface="楷体" panose="02010609060101010101" charset="-122"/>
                <a:ea typeface="楷体" panose="02010609060101010101" charset="-122"/>
                <a:sym typeface="楷体" panose="02010609060101010101" charset="-122"/>
              </a:rPr>
              <a:t>及顾颉刚“层累古史论”以来，疑古的史学研究范式成为最具影响力的史学理论。然而完全地由迷信古史转向另一个极端，即不相信任何古史记载，则又失之鲁莽。因此李学勤先生提出的走出疑古时代，的确在某种意义上适应了新时代史学研究的新要求和新局面。</a:t>
            </a:r>
            <a:endParaRPr lang="zh-CN" altLang="en-US" sz="2400" dirty="0">
              <a:solidFill>
                <a:srgbClr val="000000"/>
              </a:solidFill>
              <a:latin typeface="楷体" panose="02010609060101010101" charset="-122"/>
              <a:ea typeface="楷体" panose="02010609060101010101" charset="-122"/>
              <a:sym typeface="楷体" panose="02010609060101010101" charset="-122"/>
            </a:endParaRPr>
          </a:p>
        </p:txBody>
      </p:sp>
      <p:sp>
        <p:nvSpPr>
          <p:cNvPr id="2" name="灯片编号占位符 1"/>
          <p:cNvSpPr/>
          <p:nvPr>
            <p:ph type="sldNum" sz="quarter" idx="12"/>
          </p:nvPr>
        </p:nvSpPr>
        <p:spPr/>
        <p:txBody>
          <a:bodyPr/>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spd="slow" advClick="0" advTm="6000">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346" name="淘宝店chenying0907 948"/>
          <p:cNvPicPr>
            <a:picLocks noChangeAspect="1"/>
          </p:cNvPicPr>
          <p:nvPr/>
        </p:nvPicPr>
        <p:blipFill>
          <a:blip r:embed="rId1">
            <a:grayscl/>
          </a:blip>
          <a:stretch>
            <a:fillRect/>
          </a:stretch>
        </p:blipFill>
        <p:spPr>
          <a:xfrm rot="5400000">
            <a:off x="290513" y="-393700"/>
            <a:ext cx="2052637" cy="2814638"/>
          </a:xfrm>
          <a:prstGeom prst="rect">
            <a:avLst/>
          </a:prstGeom>
          <a:noFill/>
          <a:ln w="9525">
            <a:noFill/>
          </a:ln>
        </p:spPr>
      </p:pic>
      <p:pic>
        <p:nvPicPr>
          <p:cNvPr id="57347" name="图片 18" descr="19a2bb8396e7a6ab39a6845112851ede"/>
          <p:cNvPicPr>
            <a:picLocks noChangeAspect="1"/>
          </p:cNvPicPr>
          <p:nvPr/>
        </p:nvPicPr>
        <p:blipFill>
          <a:blip r:embed="rId2"/>
          <a:srcRect l="10867" t="-6891" r="-10867" b="6891"/>
          <a:stretch>
            <a:fillRect/>
          </a:stretch>
        </p:blipFill>
        <p:spPr>
          <a:xfrm flipH="1">
            <a:off x="8970963" y="2581275"/>
            <a:ext cx="3224212" cy="4273550"/>
          </a:xfrm>
          <a:prstGeom prst="rect">
            <a:avLst/>
          </a:prstGeom>
          <a:noFill/>
          <a:ln w="9525">
            <a:noFill/>
          </a:ln>
        </p:spPr>
      </p:pic>
      <p:sp>
        <p:nvSpPr>
          <p:cNvPr id="57348" name="内容占位符 1"/>
          <p:cNvSpPr>
            <a:spLocks noGrp="1"/>
          </p:cNvSpPr>
          <p:nvPr>
            <p:ph idx="1"/>
          </p:nvPr>
        </p:nvSpPr>
        <p:spPr>
          <a:xfrm>
            <a:off x="838200" y="1825625"/>
            <a:ext cx="10515600" cy="4351338"/>
          </a:xfrm>
        </p:spPr>
        <p:txBody>
          <a:bodyPr vert="horz">
            <a:normAutofit/>
          </a:bodyPr>
          <a:p>
            <a:pPr marL="228600" indent="-228600" algn="l" defTabSz="914400">
              <a:lnSpc>
                <a:spcPct val="150000"/>
              </a:lnSpc>
              <a:buSzPct val="25000"/>
              <a:buFont typeface="Arial" panose="020B0604020202020204" charset="-76"/>
              <a:buChar char="•"/>
            </a:pPr>
            <a:r>
              <a:rPr lang="zh-CN" altLang="en-US" sz="3600" kern="1200" dirty="0">
                <a:latin typeface="楷体" panose="02010609060101010101" charset="-122"/>
                <a:ea typeface="楷体" panose="02010609060101010101" charset="-122"/>
                <a:sym typeface="楷体" panose="02010609060101010101" charset="-122"/>
              </a:rPr>
              <a:t>清代诗人张维屏曾有一首诗：</a:t>
            </a:r>
            <a:endParaRPr lang="en-US" altLang="x-none" sz="3600" kern="1200" dirty="0">
              <a:latin typeface="楷体" panose="02010609060101010101" charset="-122"/>
              <a:ea typeface="楷体" panose="02010609060101010101" charset="-122"/>
              <a:sym typeface="楷体" panose="02010609060101010101" charset="-122"/>
            </a:endParaRPr>
          </a:p>
          <a:p>
            <a:pPr marL="228600" indent="-228600" algn="l" defTabSz="914400">
              <a:lnSpc>
                <a:spcPct val="150000"/>
              </a:lnSpc>
              <a:buSzPct val="25000"/>
              <a:buFont typeface="Arial" panose="020B0604020202020204" charset="-76"/>
              <a:buChar char="•"/>
            </a:pPr>
            <a:r>
              <a:rPr lang="zh-CN" altLang="en-US" sz="3600" kern="1200" dirty="0">
                <a:latin typeface="楷体" panose="02010609060101010101" charset="-122"/>
                <a:ea typeface="楷体" panose="02010609060101010101" charset="-122"/>
                <a:sym typeface="楷体" panose="02010609060101010101" charset="-122"/>
              </a:rPr>
              <a:t>沧桑易使乾坤老，风月难消千古愁。</a:t>
            </a:r>
            <a:endParaRPr lang="en-US" altLang="x-none" sz="3600" kern="1200" dirty="0">
              <a:latin typeface="楷体" panose="02010609060101010101" charset="-122"/>
              <a:ea typeface="楷体" panose="02010609060101010101" charset="-122"/>
              <a:sym typeface="楷体" panose="02010609060101010101" charset="-122"/>
            </a:endParaRPr>
          </a:p>
          <a:p>
            <a:pPr marL="228600" indent="-228600" algn="l" defTabSz="914400">
              <a:lnSpc>
                <a:spcPct val="150000"/>
              </a:lnSpc>
              <a:buSzPct val="25000"/>
              <a:buFont typeface="Arial" panose="020B0604020202020204" charset="-76"/>
              <a:buChar char="•"/>
            </a:pPr>
            <a:r>
              <a:rPr lang="zh-CN" altLang="en-US" sz="3600" kern="1200" dirty="0">
                <a:latin typeface="楷体" panose="02010609060101010101" charset="-122"/>
                <a:ea typeface="楷体" panose="02010609060101010101" charset="-122"/>
                <a:sym typeface="楷体" panose="02010609060101010101" charset="-122"/>
              </a:rPr>
              <a:t>多情唯有此春草，年年新绿满芳洲。 </a:t>
            </a:r>
            <a:endParaRPr lang="zh-CN" altLang="en-US" sz="3600" kern="1200" dirty="0">
              <a:latin typeface="楷体" panose="02010609060101010101" charset="-122"/>
              <a:ea typeface="楷体" panose="02010609060101010101" charset="-122"/>
              <a:sym typeface="楷体" panose="02010609060101010101" charset="-122"/>
            </a:endParaRPr>
          </a:p>
        </p:txBody>
      </p:sp>
      <p:sp>
        <p:nvSpPr>
          <p:cNvPr id="2" name="灯片编号占位符 1"/>
          <p:cNvSpPr/>
          <p:nvPr>
            <p:ph type="sldNum" sz="quarter" idx="12"/>
          </p:nvPr>
        </p:nvSpPr>
        <p:spPr/>
        <p:txBody>
          <a:bodyPr/>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spd="slow" advTm="1000">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8370" name="淘宝店chenying0907 5"/>
          <p:cNvPicPr>
            <a:picLocks noChangeAspect="1"/>
          </p:cNvPicPr>
          <p:nvPr/>
        </p:nvPicPr>
        <p:blipFill>
          <a:blip r:embed="rId1"/>
          <a:stretch>
            <a:fillRect/>
          </a:stretch>
        </p:blipFill>
        <p:spPr>
          <a:xfrm rot="-8984410" flipV="1">
            <a:off x="9359900" y="2368550"/>
            <a:ext cx="3435350" cy="4446588"/>
          </a:xfrm>
          <a:prstGeom prst="rect">
            <a:avLst/>
          </a:prstGeom>
          <a:noFill/>
          <a:ln w="9525">
            <a:noFill/>
          </a:ln>
        </p:spPr>
      </p:pic>
      <p:pic>
        <p:nvPicPr>
          <p:cNvPr id="58371" name="Picture 272" descr="28"/>
          <p:cNvPicPr>
            <a:picLocks noChangeAspect="1"/>
          </p:cNvPicPr>
          <p:nvPr/>
        </p:nvPicPr>
        <p:blipFill>
          <a:blip r:embed="rId2"/>
          <a:srcRect r="-4291" b="14366"/>
          <a:stretch>
            <a:fillRect/>
          </a:stretch>
        </p:blipFill>
        <p:spPr>
          <a:xfrm>
            <a:off x="5191125" y="152400"/>
            <a:ext cx="1530350" cy="960438"/>
          </a:xfrm>
          <a:prstGeom prst="rect">
            <a:avLst/>
          </a:prstGeom>
          <a:noFill/>
          <a:ln w="9525">
            <a:noFill/>
          </a:ln>
        </p:spPr>
      </p:pic>
      <p:sp>
        <p:nvSpPr>
          <p:cNvPr id="58372" name="内容占位符 1"/>
          <p:cNvSpPr>
            <a:spLocks noGrp="1"/>
          </p:cNvSpPr>
          <p:nvPr>
            <p:ph idx="1"/>
          </p:nvPr>
        </p:nvSpPr>
        <p:spPr>
          <a:xfrm>
            <a:off x="838200" y="1825625"/>
            <a:ext cx="7635875" cy="4351338"/>
          </a:xfrm>
        </p:spPr>
        <p:txBody>
          <a:bodyPr vert="horz">
            <a:normAutofit/>
          </a:bodyPr>
          <a:p>
            <a:pPr marL="228600" indent="-228600" algn="l" defTabSz="914400">
              <a:lnSpc>
                <a:spcPct val="150000"/>
              </a:lnSpc>
              <a:buSzPct val="25000"/>
              <a:buFont typeface="Arial" panose="020B0604020202020204" charset="-76"/>
              <a:buChar char="•"/>
            </a:pPr>
            <a:r>
              <a:rPr lang="zh-CN" altLang="en-US" sz="2800" kern="1200" dirty="0">
                <a:latin typeface="楷体" panose="02010609060101010101" charset="-122"/>
                <a:ea typeface="楷体" panose="02010609060101010101" charset="-122"/>
                <a:sym typeface="楷体" panose="02010609060101010101" charset="-122"/>
              </a:rPr>
              <a:t>在目前的社会里，各种影视传媒将历史作为一个顺从的小姑娘，随意打扮，于是越来越多的人开始分享着</a:t>
            </a:r>
            <a:r>
              <a:rPr lang="en-US" altLang="x-none" sz="2800" kern="1200" dirty="0">
                <a:latin typeface="楷体" panose="02010609060101010101" charset="-122"/>
                <a:ea typeface="楷体" panose="02010609060101010101" charset="-122"/>
                <a:sym typeface="楷体" panose="02010609060101010101" charset="-122"/>
              </a:rPr>
              <a:t>“</a:t>
            </a:r>
            <a:r>
              <a:rPr lang="zh-CN" altLang="en-US" sz="2800" kern="1200" dirty="0">
                <a:latin typeface="楷体" panose="02010609060101010101" charset="-122"/>
                <a:ea typeface="楷体" panose="02010609060101010101" charset="-122"/>
                <a:sym typeface="楷体" panose="02010609060101010101" charset="-122"/>
              </a:rPr>
              <a:t>人心不古</a:t>
            </a:r>
            <a:r>
              <a:rPr lang="en-US" altLang="x-none" sz="2800" kern="1200" dirty="0">
                <a:latin typeface="楷体" panose="02010609060101010101" charset="-122"/>
                <a:ea typeface="楷体" panose="02010609060101010101" charset="-122"/>
                <a:sym typeface="楷体" panose="02010609060101010101" charset="-122"/>
              </a:rPr>
              <a:t>”</a:t>
            </a:r>
            <a:r>
              <a:rPr lang="zh-CN" altLang="en-US" sz="2800" kern="1200" dirty="0">
                <a:latin typeface="楷体" panose="02010609060101010101" charset="-122"/>
                <a:ea typeface="楷体" panose="02010609060101010101" charset="-122"/>
                <a:sym typeface="楷体" panose="02010609060101010101" charset="-122"/>
              </a:rPr>
              <a:t>的忧患意识；也有不少人习惯了推卸自身的责任，把今日的种种问题归咎于历史。 </a:t>
            </a:r>
            <a:endParaRPr lang="zh-CN" altLang="en-US" sz="2800" kern="1200" dirty="0">
              <a:latin typeface="楷体" panose="02010609060101010101" charset="-122"/>
              <a:ea typeface="楷体" panose="02010609060101010101" charset="-122"/>
              <a:sym typeface="楷体" panose="02010609060101010101" charset="-122"/>
            </a:endParaRPr>
          </a:p>
        </p:txBody>
      </p:sp>
      <p:sp>
        <p:nvSpPr>
          <p:cNvPr id="2" name="灯片编号占位符 1"/>
          <p:cNvSpPr/>
          <p:nvPr>
            <p:ph type="sldNum" sz="quarter" idx="12"/>
          </p:nvPr>
        </p:nvSpPr>
        <p:spPr/>
        <p:txBody>
          <a:bodyPr/>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spd="slow" advTm="1000">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9394" name="图片 11"/>
          <p:cNvPicPr>
            <a:picLocks noChangeAspect="1"/>
          </p:cNvPicPr>
          <p:nvPr/>
        </p:nvPicPr>
        <p:blipFill>
          <a:blip r:embed="rId1"/>
          <a:srcRect l="37711" t="51399"/>
          <a:stretch>
            <a:fillRect/>
          </a:stretch>
        </p:blipFill>
        <p:spPr>
          <a:xfrm>
            <a:off x="7920038" y="3524250"/>
            <a:ext cx="4271962" cy="3333750"/>
          </a:xfrm>
          <a:prstGeom prst="rect">
            <a:avLst/>
          </a:prstGeom>
          <a:noFill/>
          <a:ln w="9525">
            <a:noFill/>
          </a:ln>
        </p:spPr>
      </p:pic>
      <p:sp>
        <p:nvSpPr>
          <p:cNvPr id="59395" name="文本框 1"/>
          <p:cNvSpPr/>
          <p:nvPr/>
        </p:nvSpPr>
        <p:spPr>
          <a:xfrm>
            <a:off x="892175" y="1220788"/>
            <a:ext cx="7577138" cy="3970337"/>
          </a:xfrm>
          <a:prstGeom prst="rect">
            <a:avLst/>
          </a:prstGeom>
          <a:noFill/>
          <a:ln w="9525">
            <a:noFill/>
          </a:ln>
        </p:spPr>
        <p:txBody>
          <a:bodyPr wrap="square">
            <a:spAutoFit/>
          </a:bodyPr>
          <a:p>
            <a:pPr>
              <a:lnSpc>
                <a:spcPct val="150000"/>
              </a:lnSpc>
            </a:pPr>
            <a:r>
              <a:rPr lang="zh-CN" altLang="en-US" sz="2400" dirty="0">
                <a:solidFill>
                  <a:srgbClr val="000000"/>
                </a:solidFill>
                <a:latin typeface="楷体" panose="02010609060101010101" charset="-122"/>
                <a:ea typeface="楷体" panose="02010609060101010101" charset="-122"/>
                <a:sym typeface="楷体" panose="02010609060101010101" charset="-122"/>
              </a:rPr>
              <a:t>中国文化的“传统”在今后将远远大于儒释道的总和，而有其更为广阔的天地和更为宏伟的气象。这是中华民族的历史是一部人类文明史。其文化之灿烂，如日如月；其著述之丰富，如烟如海。历代的史书与先儒的经典著述，只是体例上各具心裁的区别，而纵深发掘书中内涵，不难发现：先圣、先哲们的恢宏思路皆是一致的。中华上下五千年，炎黄子孙们正是沿着这条大思路走过来的。</a:t>
            </a:r>
            <a:endParaRPr lang="zh-CN" altLang="en-US" dirty="0">
              <a:ea typeface="宋体" panose="02010600030101010101" pitchFamily="2" charset="-122"/>
            </a:endParaRPr>
          </a:p>
        </p:txBody>
      </p:sp>
      <p:sp>
        <p:nvSpPr>
          <p:cNvPr id="2" name="灯片编号占位符 1"/>
          <p:cNvSpPr/>
          <p:nvPr>
            <p:ph type="sldNum" sz="quarter" idx="12"/>
          </p:nvPr>
        </p:nvSpPr>
        <p:spPr/>
        <p:txBody>
          <a:bodyPr/>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spd="slow" advClick="0" advTm="6000">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0418" name="淘宝店chenying0907 948"/>
          <p:cNvPicPr>
            <a:picLocks noChangeAspect="1"/>
          </p:cNvPicPr>
          <p:nvPr/>
        </p:nvPicPr>
        <p:blipFill>
          <a:blip r:embed="rId1">
            <a:grayscl/>
          </a:blip>
          <a:stretch>
            <a:fillRect/>
          </a:stretch>
        </p:blipFill>
        <p:spPr>
          <a:xfrm rot="5400000">
            <a:off x="-933450" y="-2808287"/>
            <a:ext cx="4414838" cy="6051550"/>
          </a:xfrm>
          <a:prstGeom prst="rect">
            <a:avLst/>
          </a:prstGeom>
          <a:noFill/>
          <a:ln w="9525">
            <a:noFill/>
          </a:ln>
        </p:spPr>
      </p:pic>
      <p:pic>
        <p:nvPicPr>
          <p:cNvPr id="60419" name="图片 2"/>
          <p:cNvPicPr>
            <a:picLocks noChangeAspect="1"/>
          </p:cNvPicPr>
          <p:nvPr/>
        </p:nvPicPr>
        <p:blipFill>
          <a:blip r:embed="rId2"/>
          <a:srcRect r="780" b="61182"/>
          <a:stretch>
            <a:fillRect/>
          </a:stretch>
        </p:blipFill>
        <p:spPr>
          <a:xfrm>
            <a:off x="-254000" y="5233988"/>
            <a:ext cx="12911138" cy="1851025"/>
          </a:xfrm>
          <a:prstGeom prst="rect">
            <a:avLst/>
          </a:prstGeom>
          <a:gradFill rotWithShape="1">
            <a:gsLst>
              <a:gs pos="0">
                <a:srgbClr val="F6F9FC">
                  <a:alpha val="100000"/>
                </a:srgbClr>
              </a:gs>
              <a:gs pos="73999">
                <a:srgbClr val="FBE4D4">
                  <a:alpha val="100000"/>
                </a:srgbClr>
              </a:gs>
              <a:gs pos="82999">
                <a:srgbClr val="F7CAAC">
                  <a:alpha val="100000"/>
                </a:srgbClr>
              </a:gs>
              <a:gs pos="100000">
                <a:srgbClr val="F7CAAC">
                  <a:alpha val="100000"/>
                </a:srgbClr>
              </a:gs>
            </a:gsLst>
            <a:lin ang="5400000" scaled="1"/>
            <a:tileRect/>
          </a:gradFill>
          <a:ln w="9525">
            <a:noFill/>
          </a:ln>
        </p:spPr>
      </p:pic>
      <p:sp>
        <p:nvSpPr>
          <p:cNvPr id="60420" name="文本框 1"/>
          <p:cNvSpPr/>
          <p:nvPr/>
        </p:nvSpPr>
        <p:spPr>
          <a:xfrm>
            <a:off x="1654175" y="1763713"/>
            <a:ext cx="9013825" cy="3970337"/>
          </a:xfrm>
          <a:prstGeom prst="rect">
            <a:avLst/>
          </a:prstGeom>
          <a:noFill/>
          <a:ln w="9525">
            <a:noFill/>
          </a:ln>
        </p:spPr>
        <p:txBody>
          <a:bodyPr wrap="square">
            <a:spAutoFit/>
          </a:bodyPr>
          <a:p>
            <a:r>
              <a:rPr lang="zh-CN" altLang="en-US" sz="2800" dirty="0">
                <a:solidFill>
                  <a:srgbClr val="000000"/>
                </a:solidFill>
                <a:latin typeface="楷体" panose="02010609060101010101" charset="-122"/>
                <a:ea typeface="楷体" panose="02010609060101010101" charset="-122"/>
                <a:sym typeface="楷体" panose="02010609060101010101" charset="-122"/>
              </a:rPr>
              <a:t>中国文化向极注重“人文”精神，而人文精神的主要重心则在人的“心”。……一人之心可以影响转移到千万人之心。心转则时代亦然随而转。中国人的文化信仰及其文化理论，最注重者在此。所以各人之正心诚意，成为治国平天下之基本。惟修道必先明道，复兴文化必先知有此文化。</a:t>
            </a:r>
            <a:endParaRPr lang="zh-CN" altLang="en-US" sz="2800" dirty="0">
              <a:solidFill>
                <a:srgbClr val="000000"/>
              </a:solidFill>
              <a:latin typeface="楷体" panose="02010609060101010101" charset="-122"/>
              <a:ea typeface="楷体" panose="02010609060101010101" charset="-122"/>
              <a:sym typeface="楷体" panose="02010609060101010101" charset="-122"/>
            </a:endParaRPr>
          </a:p>
          <a:p>
            <a:r>
              <a:rPr lang="en-US" altLang="x-none" sz="2800" dirty="0">
                <a:solidFill>
                  <a:srgbClr val="000000"/>
                </a:solidFill>
                <a:latin typeface="楷体" panose="02010609060101010101" charset="-122"/>
                <a:ea typeface="楷体" panose="02010609060101010101" charset="-122"/>
                <a:sym typeface="楷体" panose="02010609060101010101" charset="-122"/>
              </a:rPr>
              <a:t>                                              </a:t>
            </a:r>
            <a:r>
              <a:rPr lang="zh-CN" altLang="en-US" sz="2800" dirty="0">
                <a:solidFill>
                  <a:srgbClr val="000000"/>
                </a:solidFill>
                <a:latin typeface="楷体" panose="02010609060101010101" charset="-122"/>
                <a:ea typeface="楷体" panose="02010609060101010101" charset="-122"/>
                <a:sym typeface="楷体" panose="02010609060101010101" charset="-122"/>
              </a:rPr>
              <a:t>——钱穆《中华文化十二讲》</a:t>
            </a:r>
            <a:endParaRPr lang="zh-CN" altLang="en-US" sz="2800" dirty="0">
              <a:solidFill>
                <a:srgbClr val="000000"/>
              </a:solidFill>
              <a:latin typeface="楷体" panose="02010609060101010101" charset="-122"/>
              <a:ea typeface="楷体" panose="02010609060101010101" charset="-122"/>
              <a:sym typeface="楷体" panose="02010609060101010101" charset="-122"/>
            </a:endParaRPr>
          </a:p>
          <a:p>
            <a:r>
              <a:rPr lang="en-US" altLang="x-none" sz="2800" dirty="0">
                <a:solidFill>
                  <a:srgbClr val="000000"/>
                </a:solidFill>
                <a:latin typeface="楷体" panose="02010609060101010101" charset="-122"/>
                <a:ea typeface="楷体" panose="02010609060101010101" charset="-122"/>
                <a:sym typeface="楷体" panose="02010609060101010101" charset="-122"/>
              </a:rPr>
              <a:t> </a:t>
            </a:r>
            <a:endParaRPr lang="zh-CN" altLang="en-US" sz="2800" dirty="0">
              <a:solidFill>
                <a:srgbClr val="000000"/>
              </a:solidFill>
              <a:latin typeface="楷体" panose="02010609060101010101" charset="-122"/>
              <a:ea typeface="楷体" panose="02010609060101010101" charset="-122"/>
              <a:sym typeface="楷体" panose="02010609060101010101" charset="-122"/>
            </a:endParaRPr>
          </a:p>
        </p:txBody>
      </p:sp>
      <p:sp>
        <p:nvSpPr>
          <p:cNvPr id="2" name="灯片编号占位符 1"/>
          <p:cNvSpPr/>
          <p:nvPr>
            <p:ph type="sldNum" sz="quarter" idx="12"/>
          </p:nvPr>
        </p:nvSpPr>
        <p:spPr/>
        <p:txBody>
          <a:bodyPr/>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spd="slow" advTm="1000">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42" name="淘宝店chenying0907 66"/>
          <p:cNvPicPr>
            <a:picLocks noChangeAspect="1"/>
          </p:cNvPicPr>
          <p:nvPr/>
        </p:nvPicPr>
        <p:blipFill>
          <a:blip r:embed="rId1"/>
          <a:stretch>
            <a:fillRect/>
          </a:stretch>
        </p:blipFill>
        <p:spPr>
          <a:xfrm rot="-21179163" flipH="1">
            <a:off x="6845300" y="695325"/>
            <a:ext cx="5681663" cy="6534150"/>
          </a:xfrm>
          <a:prstGeom prst="rect">
            <a:avLst/>
          </a:prstGeom>
          <a:noFill/>
          <a:ln w="9525">
            <a:noFill/>
          </a:ln>
        </p:spPr>
      </p:pic>
      <p:pic>
        <p:nvPicPr>
          <p:cNvPr id="61443" name="淘宝店chenying0907 5962"/>
          <p:cNvPicPr>
            <a:picLocks noChangeAspect="1"/>
          </p:cNvPicPr>
          <p:nvPr/>
        </p:nvPicPr>
        <p:blipFill>
          <a:blip r:embed="rId1"/>
          <a:stretch>
            <a:fillRect/>
          </a:stretch>
        </p:blipFill>
        <p:spPr>
          <a:xfrm rot="-9947829" flipV="1">
            <a:off x="9064625" y="2863850"/>
            <a:ext cx="3160713" cy="4090988"/>
          </a:xfrm>
          <a:prstGeom prst="rect">
            <a:avLst/>
          </a:prstGeom>
          <a:noFill/>
          <a:ln w="9525">
            <a:noFill/>
          </a:ln>
        </p:spPr>
      </p:pic>
      <p:pic>
        <p:nvPicPr>
          <p:cNvPr id="61444" name="淘宝店chenying0907 5963"/>
          <p:cNvPicPr>
            <a:picLocks noChangeAspect="1"/>
          </p:cNvPicPr>
          <p:nvPr/>
        </p:nvPicPr>
        <p:blipFill>
          <a:blip r:embed="rId2"/>
          <a:stretch>
            <a:fillRect/>
          </a:stretch>
        </p:blipFill>
        <p:spPr>
          <a:xfrm>
            <a:off x="0" y="3770313"/>
            <a:ext cx="207963" cy="869950"/>
          </a:xfrm>
          <a:prstGeom prst="rect">
            <a:avLst/>
          </a:prstGeom>
          <a:noFill/>
          <a:ln w="9525">
            <a:noFill/>
          </a:ln>
        </p:spPr>
      </p:pic>
      <p:pic>
        <p:nvPicPr>
          <p:cNvPr id="61445" name="淘宝店chenying0907 5964"/>
          <p:cNvPicPr>
            <a:picLocks noChangeAspect="1"/>
          </p:cNvPicPr>
          <p:nvPr/>
        </p:nvPicPr>
        <p:blipFill>
          <a:blip r:embed="rId3"/>
          <a:stretch>
            <a:fillRect/>
          </a:stretch>
        </p:blipFill>
        <p:spPr>
          <a:xfrm rot="5400000">
            <a:off x="23813" y="-44450"/>
            <a:ext cx="3562350" cy="3652838"/>
          </a:xfrm>
          <a:prstGeom prst="rect">
            <a:avLst/>
          </a:prstGeom>
          <a:noFill/>
          <a:ln w="9525">
            <a:noFill/>
          </a:ln>
        </p:spPr>
      </p:pic>
      <p:sp>
        <p:nvSpPr>
          <p:cNvPr id="61446" name="椭圆 5967"/>
          <p:cNvSpPr/>
          <p:nvPr/>
        </p:nvSpPr>
        <p:spPr>
          <a:xfrm>
            <a:off x="7939088" y="2344738"/>
            <a:ext cx="312737" cy="269875"/>
          </a:xfrm>
          <a:prstGeom prst="ellipse">
            <a:avLst/>
          </a:pr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47" name="椭圆 5968"/>
          <p:cNvSpPr/>
          <p:nvPr/>
        </p:nvSpPr>
        <p:spPr>
          <a:xfrm>
            <a:off x="9348788" y="2360613"/>
            <a:ext cx="225425" cy="179387"/>
          </a:xfrm>
          <a:custGeom>
            <a:avLst/>
            <a:gdLst>
              <a:gd name="txL" fmla="*/ 0 w 225374"/>
              <a:gd name="txT" fmla="*/ 0 h 178133"/>
              <a:gd name="txR" fmla="*/ 225374 w 225374"/>
              <a:gd name="txB" fmla="*/ 178133 h 178133"/>
            </a:gdLst>
            <a:ahLst/>
            <a:cxnLst>
              <a:cxn ang="0">
                <a:pos x="44" y="110582"/>
              </a:cxn>
              <a:cxn ang="0">
                <a:pos x="123466" y="0"/>
              </a:cxn>
              <a:cxn ang="0">
                <a:pos x="225374" y="110582"/>
              </a:cxn>
              <a:cxn ang="0">
                <a:pos x="112709" y="178133"/>
              </a:cxn>
              <a:cxn ang="0">
                <a:pos x="44" y="110582"/>
              </a:cxn>
            </a:cxnLst>
            <a:rect l="txL" t="txT" r="txR" b="txB"/>
            <a:pathLst>
              <a:path w="225374" h="178133">
                <a:moveTo>
                  <a:pt x="44" y="110582"/>
                </a:moveTo>
                <a:cubicBezTo>
                  <a:pt x="1837" y="80893"/>
                  <a:pt x="61243" y="0"/>
                  <a:pt x="123466" y="0"/>
                </a:cubicBezTo>
                <a:cubicBezTo>
                  <a:pt x="185689" y="0"/>
                  <a:pt x="225374" y="73275"/>
                  <a:pt x="225374" y="110582"/>
                </a:cubicBezTo>
                <a:cubicBezTo>
                  <a:pt x="225374" y="147889"/>
                  <a:pt x="174932" y="178133"/>
                  <a:pt x="112709" y="178133"/>
                </a:cubicBezTo>
                <a:cubicBezTo>
                  <a:pt x="50486" y="178133"/>
                  <a:pt x="-1749" y="140271"/>
                  <a:pt x="44" y="110582"/>
                </a:cubicBezTo>
                <a:close/>
              </a:path>
            </a:pathLst>
          </a:cu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48" name="椭圆 5969"/>
          <p:cNvSpPr/>
          <p:nvPr/>
        </p:nvSpPr>
        <p:spPr>
          <a:xfrm>
            <a:off x="7551738" y="3317875"/>
            <a:ext cx="65087" cy="158750"/>
          </a:xfrm>
          <a:prstGeom prst="ellipse">
            <a:avLst/>
          </a:pr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49" name="椭圆 5970"/>
          <p:cNvSpPr/>
          <p:nvPr/>
        </p:nvSpPr>
        <p:spPr>
          <a:xfrm>
            <a:off x="9659938" y="4962525"/>
            <a:ext cx="161925" cy="120650"/>
          </a:xfrm>
          <a:prstGeom prst="ellipse">
            <a:avLst/>
          </a:pr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50" name="椭圆 5971"/>
          <p:cNvSpPr/>
          <p:nvPr/>
        </p:nvSpPr>
        <p:spPr>
          <a:xfrm>
            <a:off x="5475288" y="4832350"/>
            <a:ext cx="161925" cy="120650"/>
          </a:xfrm>
          <a:prstGeom prst="ellipse">
            <a:avLst/>
          </a:pr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51" name="椭圆 5972"/>
          <p:cNvSpPr/>
          <p:nvPr/>
        </p:nvSpPr>
        <p:spPr>
          <a:xfrm>
            <a:off x="5788025" y="2282825"/>
            <a:ext cx="160338" cy="120650"/>
          </a:xfrm>
          <a:prstGeom prst="ellipse">
            <a:avLst/>
          </a:pr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52" name="椭圆 5973"/>
          <p:cNvSpPr/>
          <p:nvPr/>
        </p:nvSpPr>
        <p:spPr>
          <a:xfrm>
            <a:off x="8499475" y="1520825"/>
            <a:ext cx="111125" cy="193675"/>
          </a:xfrm>
          <a:prstGeom prst="ellipse">
            <a:avLst/>
          </a:pr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53" name="椭圆 5974"/>
          <p:cNvSpPr/>
          <p:nvPr/>
        </p:nvSpPr>
        <p:spPr>
          <a:xfrm>
            <a:off x="8810625" y="3746500"/>
            <a:ext cx="161925" cy="120650"/>
          </a:xfrm>
          <a:prstGeom prst="ellipse">
            <a:avLst/>
          </a:pr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54" name="椭圆 5975"/>
          <p:cNvSpPr/>
          <p:nvPr/>
        </p:nvSpPr>
        <p:spPr>
          <a:xfrm>
            <a:off x="11360150" y="4843463"/>
            <a:ext cx="161925" cy="120650"/>
          </a:xfrm>
          <a:prstGeom prst="ellipse">
            <a:avLst/>
          </a:pr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55" name="椭圆 5976"/>
          <p:cNvSpPr/>
          <p:nvPr/>
        </p:nvSpPr>
        <p:spPr>
          <a:xfrm>
            <a:off x="9821863" y="6026150"/>
            <a:ext cx="160337" cy="120650"/>
          </a:xfrm>
          <a:prstGeom prst="ellipse">
            <a:avLst/>
          </a:pr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56" name="椭圆 5977"/>
          <p:cNvSpPr/>
          <p:nvPr/>
        </p:nvSpPr>
        <p:spPr>
          <a:xfrm>
            <a:off x="10144125" y="3476625"/>
            <a:ext cx="150813" cy="144463"/>
          </a:xfrm>
          <a:custGeom>
            <a:avLst/>
            <a:gdLst>
              <a:gd name="txL" fmla="*/ 0 w 151606"/>
              <a:gd name="txT" fmla="*/ 0 h 144329"/>
              <a:gd name="txR" fmla="*/ 151606 w 151606"/>
              <a:gd name="txB" fmla="*/ 144329 h 144329"/>
            </a:gdLst>
            <a:ahLst/>
            <a:cxnLst>
              <a:cxn ang="0">
                <a:pos x="1148" y="60242"/>
              </a:cxn>
              <a:cxn ang="0">
                <a:pos x="81831" y="0"/>
              </a:cxn>
              <a:cxn ang="0">
                <a:pos x="162514" y="60242"/>
              </a:cxn>
              <a:cxn ang="0">
                <a:pos x="135619" y="141999"/>
              </a:cxn>
              <a:cxn ang="0">
                <a:pos x="1148" y="60242"/>
              </a:cxn>
            </a:cxnLst>
            <a:rect l="txL" t="txT" r="txR" b="txB"/>
            <a:pathLst>
              <a:path w="151606" h="144329">
                <a:moveTo>
                  <a:pt x="997" y="104235"/>
                </a:moveTo>
                <a:cubicBezTo>
                  <a:pt x="-7968" y="80569"/>
                  <a:pt x="45822" y="8135"/>
                  <a:pt x="70923" y="963"/>
                </a:cubicBezTo>
                <a:cubicBezTo>
                  <a:pt x="96024" y="-6209"/>
                  <a:pt x="151606" y="27934"/>
                  <a:pt x="151606" y="61205"/>
                </a:cubicBezTo>
                <a:cubicBezTo>
                  <a:pt x="151606" y="94476"/>
                  <a:pt x="149812" y="135790"/>
                  <a:pt x="124711" y="142962"/>
                </a:cubicBezTo>
                <a:cubicBezTo>
                  <a:pt x="99610" y="150134"/>
                  <a:pt x="9962" y="127901"/>
                  <a:pt x="997" y="104235"/>
                </a:cubicBezTo>
                <a:close/>
              </a:path>
            </a:pathLst>
          </a:cu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57" name="椭圆 5978"/>
          <p:cNvSpPr/>
          <p:nvPr/>
        </p:nvSpPr>
        <p:spPr>
          <a:xfrm>
            <a:off x="5067300" y="1928813"/>
            <a:ext cx="160338" cy="120650"/>
          </a:xfrm>
          <a:prstGeom prst="ellipse">
            <a:avLst/>
          </a:pr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58" name="椭圆 5979"/>
          <p:cNvSpPr/>
          <p:nvPr/>
        </p:nvSpPr>
        <p:spPr>
          <a:xfrm>
            <a:off x="3529013" y="3111500"/>
            <a:ext cx="160337" cy="120650"/>
          </a:xfrm>
          <a:prstGeom prst="ellipse">
            <a:avLst/>
          </a:pr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59" name="椭圆 5980"/>
          <p:cNvSpPr/>
          <p:nvPr/>
        </p:nvSpPr>
        <p:spPr>
          <a:xfrm>
            <a:off x="3840163" y="561975"/>
            <a:ext cx="161925" cy="120650"/>
          </a:xfrm>
          <a:prstGeom prst="ellipse">
            <a:avLst/>
          </a:pr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60" name="椭圆 5981"/>
          <p:cNvSpPr/>
          <p:nvPr/>
        </p:nvSpPr>
        <p:spPr>
          <a:xfrm>
            <a:off x="2646363" y="2767013"/>
            <a:ext cx="161925" cy="120650"/>
          </a:xfrm>
          <a:prstGeom prst="ellipse">
            <a:avLst/>
          </a:pr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61" name="椭圆 5982"/>
          <p:cNvSpPr/>
          <p:nvPr/>
        </p:nvSpPr>
        <p:spPr>
          <a:xfrm>
            <a:off x="1108075" y="3951288"/>
            <a:ext cx="161925" cy="120650"/>
          </a:xfrm>
          <a:prstGeom prst="ellipse">
            <a:avLst/>
          </a:pr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62" name="椭圆 5983"/>
          <p:cNvSpPr/>
          <p:nvPr/>
        </p:nvSpPr>
        <p:spPr>
          <a:xfrm>
            <a:off x="1419225" y="1400175"/>
            <a:ext cx="161925" cy="120650"/>
          </a:xfrm>
          <a:prstGeom prst="ellipse">
            <a:avLst/>
          </a:pr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63" name="椭圆 5984"/>
          <p:cNvSpPr/>
          <p:nvPr/>
        </p:nvSpPr>
        <p:spPr>
          <a:xfrm>
            <a:off x="7864475" y="5413375"/>
            <a:ext cx="160338" cy="120650"/>
          </a:xfrm>
          <a:prstGeom prst="ellipse">
            <a:avLst/>
          </a:pr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64" name="椭圆 5985"/>
          <p:cNvSpPr/>
          <p:nvPr/>
        </p:nvSpPr>
        <p:spPr>
          <a:xfrm>
            <a:off x="6324600" y="6597650"/>
            <a:ext cx="161925" cy="120650"/>
          </a:xfrm>
          <a:prstGeom prst="ellipse">
            <a:avLst/>
          </a:pr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65" name="椭圆 5986"/>
          <p:cNvSpPr/>
          <p:nvPr/>
        </p:nvSpPr>
        <p:spPr>
          <a:xfrm>
            <a:off x="6637338" y="4048125"/>
            <a:ext cx="161925" cy="120650"/>
          </a:xfrm>
          <a:prstGeom prst="ellipse">
            <a:avLst/>
          </a:pr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66" name="椭圆 5987"/>
          <p:cNvSpPr/>
          <p:nvPr/>
        </p:nvSpPr>
        <p:spPr>
          <a:xfrm>
            <a:off x="6992938" y="1971675"/>
            <a:ext cx="160337" cy="120650"/>
          </a:xfrm>
          <a:prstGeom prst="ellipse">
            <a:avLst/>
          </a:pr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67" name="椭圆 5988"/>
          <p:cNvSpPr/>
          <p:nvPr/>
        </p:nvSpPr>
        <p:spPr>
          <a:xfrm>
            <a:off x="5454650" y="3154363"/>
            <a:ext cx="182563" cy="163512"/>
          </a:xfrm>
          <a:custGeom>
            <a:avLst/>
            <a:gdLst>
              <a:gd name="txL" fmla="*/ 0 w 182926"/>
              <a:gd name="txT" fmla="*/ 0 h 163620"/>
              <a:gd name="txR" fmla="*/ 182926 w 182926"/>
              <a:gd name="txB" fmla="*/ 163620 h 163620"/>
            </a:gdLst>
            <a:ahLst/>
            <a:cxnLst>
              <a:cxn ang="0">
                <a:pos x="0" y="60321"/>
              </a:cxn>
              <a:cxn ang="0">
                <a:pos x="80683" y="79"/>
              </a:cxn>
              <a:cxn ang="0">
                <a:pos x="182881" y="71079"/>
              </a:cxn>
              <a:cxn ang="0">
                <a:pos x="80683" y="120563"/>
              </a:cxn>
              <a:cxn ang="0">
                <a:pos x="0" y="60321"/>
              </a:cxn>
            </a:cxnLst>
            <a:rect l="txL" t="txT" r="txR" b="txB"/>
            <a:pathLst>
              <a:path w="182926" h="163620">
                <a:moveTo>
                  <a:pt x="45" y="60309"/>
                </a:moveTo>
                <a:cubicBezTo>
                  <a:pt x="-1748" y="33057"/>
                  <a:pt x="50248" y="-1726"/>
                  <a:pt x="80728" y="67"/>
                </a:cubicBezTo>
                <a:cubicBezTo>
                  <a:pt x="111208" y="1860"/>
                  <a:pt x="182926" y="37796"/>
                  <a:pt x="182926" y="71067"/>
                </a:cubicBezTo>
                <a:cubicBezTo>
                  <a:pt x="182926" y="104338"/>
                  <a:pt x="121965" y="165375"/>
                  <a:pt x="91485" y="163582"/>
                </a:cubicBezTo>
                <a:cubicBezTo>
                  <a:pt x="61005" y="161789"/>
                  <a:pt x="1838" y="87562"/>
                  <a:pt x="45" y="60309"/>
                </a:cubicBezTo>
                <a:close/>
              </a:path>
            </a:pathLst>
          </a:cu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68" name="椭圆 5989"/>
          <p:cNvSpPr/>
          <p:nvPr/>
        </p:nvSpPr>
        <p:spPr>
          <a:xfrm>
            <a:off x="5765800" y="604838"/>
            <a:ext cx="161925" cy="120650"/>
          </a:xfrm>
          <a:prstGeom prst="ellipse">
            <a:avLst/>
          </a:pr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sp>
        <p:nvSpPr>
          <p:cNvPr id="61469" name="椭圆 6005"/>
          <p:cNvSpPr/>
          <p:nvPr/>
        </p:nvSpPr>
        <p:spPr>
          <a:xfrm>
            <a:off x="6992938" y="4081463"/>
            <a:ext cx="160337" cy="120650"/>
          </a:xfrm>
          <a:prstGeom prst="ellipse">
            <a:avLst/>
          </a:prstGeom>
          <a:solidFill>
            <a:schemeClr val="bg1"/>
          </a:solidFill>
          <a:ln w="9525">
            <a:noFill/>
          </a:ln>
        </p:spPr>
        <p:txBody>
          <a:bodyPr anchor="ctr"/>
          <a:p>
            <a:pPr algn="ctr"/>
            <a:endParaRPr>
              <a:solidFill>
                <a:srgbClr val="FFFFFF"/>
              </a:solidFill>
              <a:latin typeface="等线" panose="02010600030101010101" charset="-122"/>
              <a:ea typeface="等线" panose="02010600030101010101" charset="-122"/>
              <a:sym typeface="等线" panose="02010600030101010101" charset="-122"/>
            </a:endParaRPr>
          </a:p>
        </p:txBody>
      </p:sp>
      <p:pic>
        <p:nvPicPr>
          <p:cNvPr id="61470" name="淘宝店chenying0907 6025"/>
          <p:cNvPicPr>
            <a:picLocks noChangeAspect="1"/>
          </p:cNvPicPr>
          <p:nvPr/>
        </p:nvPicPr>
        <p:blipFill>
          <a:blip r:embed="rId1"/>
          <a:stretch>
            <a:fillRect/>
          </a:stretch>
        </p:blipFill>
        <p:spPr>
          <a:xfrm rot="18000000" flipH="1" flipV="1">
            <a:off x="1901825" y="2792413"/>
            <a:ext cx="1720850" cy="2225675"/>
          </a:xfrm>
          <a:prstGeom prst="rect">
            <a:avLst/>
          </a:prstGeom>
          <a:noFill/>
          <a:ln w="9525">
            <a:noFill/>
          </a:ln>
        </p:spPr>
      </p:pic>
      <p:sp>
        <p:nvSpPr>
          <p:cNvPr id="61471" name="文本框 6014"/>
          <p:cNvSpPr/>
          <p:nvPr/>
        </p:nvSpPr>
        <p:spPr>
          <a:xfrm>
            <a:off x="6384925" y="2941638"/>
            <a:ext cx="1662113" cy="1520825"/>
          </a:xfrm>
          <a:prstGeom prst="rect">
            <a:avLst/>
          </a:prstGeom>
          <a:noFill/>
          <a:ln w="9525">
            <a:noFill/>
          </a:ln>
        </p:spPr>
        <p:txBody>
          <a:bodyPr wrap="square">
            <a:spAutoFit/>
          </a:bodyPr>
          <a:p>
            <a:r>
              <a:rPr lang="zh-CN" altLang="en-US" sz="9600" dirty="0">
                <a:solidFill>
                  <a:srgbClr val="000000"/>
                </a:solidFill>
                <a:latin typeface="方正行楷繁体" panose="02010601030101010101" pitchFamily="65" charset="-122"/>
                <a:ea typeface="方正行楷繁体" panose="02010601030101010101" pitchFamily="65" charset="-122"/>
                <a:sym typeface="方正行楷繁体" panose="02010601030101010101" pitchFamily="65" charset="-122"/>
              </a:rPr>
              <a:t>观</a:t>
            </a:r>
            <a:endParaRPr lang="zh-CN" altLang="en-US" dirty="0">
              <a:ea typeface="宋体" panose="02010600030101010101" pitchFamily="2" charset="-122"/>
            </a:endParaRPr>
          </a:p>
        </p:txBody>
      </p:sp>
      <p:sp>
        <p:nvSpPr>
          <p:cNvPr id="61472" name="文本框 80"/>
          <p:cNvSpPr/>
          <p:nvPr/>
        </p:nvSpPr>
        <p:spPr>
          <a:xfrm>
            <a:off x="8010525" y="2941638"/>
            <a:ext cx="1662113" cy="1520825"/>
          </a:xfrm>
          <a:prstGeom prst="rect">
            <a:avLst/>
          </a:prstGeom>
          <a:noFill/>
          <a:ln w="9525">
            <a:noFill/>
          </a:ln>
        </p:spPr>
        <p:txBody>
          <a:bodyPr wrap="square">
            <a:spAutoFit/>
          </a:bodyPr>
          <a:p>
            <a:r>
              <a:rPr lang="zh-CN" altLang="en-US" sz="9600" dirty="0">
                <a:solidFill>
                  <a:srgbClr val="000000"/>
                </a:solidFill>
                <a:latin typeface="方正行楷繁体" panose="02010601030101010101" pitchFamily="65" charset="-122"/>
                <a:ea typeface="方正行楷繁体" panose="02010601030101010101" pitchFamily="65" charset="-122"/>
                <a:sym typeface="方正行楷繁体" panose="02010601030101010101" pitchFamily="65" charset="-122"/>
              </a:rPr>
              <a:t>赏</a:t>
            </a:r>
            <a:endParaRPr lang="zh-CN" altLang="en-US" dirty="0">
              <a:ea typeface="宋体" panose="02010600030101010101" pitchFamily="2" charset="-122"/>
            </a:endParaRPr>
          </a:p>
        </p:txBody>
      </p:sp>
      <p:sp>
        <p:nvSpPr>
          <p:cNvPr id="61473" name="文本框 81"/>
          <p:cNvSpPr/>
          <p:nvPr/>
        </p:nvSpPr>
        <p:spPr>
          <a:xfrm>
            <a:off x="4606925" y="2892425"/>
            <a:ext cx="1660525" cy="1520825"/>
          </a:xfrm>
          <a:prstGeom prst="rect">
            <a:avLst/>
          </a:prstGeom>
          <a:noFill/>
          <a:ln w="9525">
            <a:noFill/>
          </a:ln>
        </p:spPr>
        <p:txBody>
          <a:bodyPr wrap="square">
            <a:spAutoFit/>
          </a:bodyPr>
          <a:p>
            <a:r>
              <a:rPr lang="zh-CN" altLang="en-US" sz="9600" dirty="0">
                <a:solidFill>
                  <a:srgbClr val="000000"/>
                </a:solidFill>
                <a:latin typeface="方正行楷繁体" panose="02010601030101010101" pitchFamily="65" charset="-122"/>
                <a:ea typeface="方正行楷繁体" panose="02010601030101010101" pitchFamily="65" charset="-122"/>
                <a:sym typeface="方正行楷繁体" panose="02010601030101010101" pitchFamily="65" charset="-122"/>
              </a:rPr>
              <a:t>谢</a:t>
            </a:r>
            <a:endParaRPr lang="zh-CN" altLang="en-US" dirty="0">
              <a:ea typeface="宋体" panose="02010600030101010101" pitchFamily="2" charset="-122"/>
            </a:endParaRPr>
          </a:p>
        </p:txBody>
      </p:sp>
      <p:sp>
        <p:nvSpPr>
          <p:cNvPr id="61474" name="文本框 6013"/>
          <p:cNvSpPr/>
          <p:nvPr/>
        </p:nvSpPr>
        <p:spPr>
          <a:xfrm>
            <a:off x="2963863" y="2892425"/>
            <a:ext cx="1662112" cy="1520825"/>
          </a:xfrm>
          <a:prstGeom prst="rect">
            <a:avLst/>
          </a:prstGeom>
          <a:noFill/>
          <a:ln w="9525">
            <a:noFill/>
          </a:ln>
        </p:spPr>
        <p:txBody>
          <a:bodyPr wrap="square">
            <a:spAutoFit/>
          </a:bodyPr>
          <a:p>
            <a:r>
              <a:rPr lang="zh-CN" altLang="en-US" sz="9600" dirty="0">
                <a:solidFill>
                  <a:srgbClr val="000000"/>
                </a:solidFill>
                <a:latin typeface="方正行楷繁体" panose="02010601030101010101" pitchFamily="65" charset="-122"/>
                <a:ea typeface="方正行楷繁体" panose="02010601030101010101" pitchFamily="65" charset="-122"/>
                <a:sym typeface="方正行楷繁体" panose="02010601030101010101" pitchFamily="65" charset="-122"/>
              </a:rPr>
              <a:t>谢</a:t>
            </a:r>
            <a:endParaRPr lang="zh-CN" altLang="en-US" dirty="0">
              <a:ea typeface="宋体" panose="02010600030101010101" pitchFamily="2" charset="-122"/>
            </a:endParaRPr>
          </a:p>
        </p:txBody>
      </p:sp>
      <p:sp>
        <p:nvSpPr>
          <p:cNvPr id="2" name="灯片编号占位符 1"/>
          <p:cNvSpPr/>
          <p:nvPr>
            <p:ph type="sldNum" sz="quarter" idx="12"/>
          </p:nvPr>
        </p:nvSpPr>
        <p:spPr/>
        <p:txBody>
          <a:bodyPr/>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transition spd="slow" advTm="100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 t="52859" r="80712"/>
          <a:stretch>
            <a:fillRect/>
          </a:stretch>
        </p:blipFill>
        <p:spPr>
          <a:xfrm>
            <a:off x="292735" y="5151724"/>
            <a:ext cx="2351584" cy="3253136"/>
          </a:xfrm>
          <a:prstGeom prst="rect">
            <a:avLst/>
          </a:prstGeom>
        </p:spPr>
      </p:pic>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69637" r="439"/>
          <a:stretch>
            <a:fillRect/>
          </a:stretch>
        </p:blipFill>
        <p:spPr>
          <a:xfrm>
            <a:off x="8543595" y="-42893"/>
            <a:ext cx="3648405" cy="6900893"/>
          </a:xfrm>
          <a:prstGeom prst="rect">
            <a:avLst/>
          </a:prstGeom>
        </p:spPr>
      </p:pic>
      <p:sp>
        <p:nvSpPr>
          <p:cNvPr id="7" name="TextBox 24"/>
          <p:cNvSpPr txBox="1"/>
          <p:nvPr/>
        </p:nvSpPr>
        <p:spPr>
          <a:xfrm>
            <a:off x="2392680" y="506730"/>
            <a:ext cx="4916170" cy="521970"/>
          </a:xfrm>
          <a:prstGeom prst="rect">
            <a:avLst/>
          </a:prstGeom>
          <a:noFill/>
        </p:spPr>
        <p:txBody>
          <a:bodyPr wrap="square" rtlCol="0">
            <a:spAutoFit/>
          </a:bodyPr>
          <a:lstStyle/>
          <a:p>
            <a:pPr algn="l"/>
            <a:r>
              <a:rPr lang="zh-CN" altLang="en-US" sz="2800">
                <a:solidFill>
                  <a:srgbClr val="C00000"/>
                </a:solidFill>
                <a:latin typeface="华文隶书" panose="02010800040101010101" charset="-122"/>
                <a:ea typeface="华文隶书" panose="02010800040101010101" charset="-122"/>
                <a:sym typeface="+mn-ea"/>
              </a:rPr>
              <a:t>中华史表</a:t>
            </a:r>
            <a:r>
              <a:rPr lang="en-US" altLang="zh-CN" sz="2800">
                <a:solidFill>
                  <a:srgbClr val="C00000"/>
                </a:solidFill>
                <a:latin typeface="华文隶书" panose="02010800040101010101" charset="-122"/>
                <a:ea typeface="华文隶书" panose="02010800040101010101" charset="-122"/>
                <a:sym typeface="+mn-ea"/>
              </a:rPr>
              <a:t>——</a:t>
            </a:r>
            <a:r>
              <a:rPr lang="zh-CN" altLang="en-US" sz="2800">
                <a:solidFill>
                  <a:srgbClr val="C00000"/>
                </a:solidFill>
                <a:latin typeface="华文隶书" panose="02010800040101010101" charset="-122"/>
                <a:ea typeface="华文隶书" panose="02010800040101010101" charset="-122"/>
                <a:sym typeface="+mn-ea"/>
              </a:rPr>
              <a:t>华夏</a:t>
            </a:r>
            <a:r>
              <a:rPr lang="en-US" altLang="zh-CN" sz="2800">
                <a:solidFill>
                  <a:srgbClr val="C00000"/>
                </a:solidFill>
                <a:latin typeface="华文隶书" panose="02010800040101010101" charset="-122"/>
                <a:ea typeface="华文隶书" panose="02010800040101010101" charset="-122"/>
                <a:sym typeface="+mn-ea"/>
              </a:rPr>
              <a:t>6480</a:t>
            </a:r>
            <a:r>
              <a:rPr lang="zh-CN" altLang="en-US" sz="2800">
                <a:solidFill>
                  <a:srgbClr val="C00000"/>
                </a:solidFill>
                <a:latin typeface="华文隶书" panose="02010800040101010101" charset="-122"/>
                <a:ea typeface="华文隶书" panose="02010800040101010101" charset="-122"/>
                <a:sym typeface="+mn-ea"/>
              </a:rPr>
              <a:t>年</a:t>
            </a:r>
            <a:endParaRPr lang="zh-CN" altLang="en-US" sz="2800" dirty="0">
              <a:solidFill>
                <a:srgbClr val="C00000"/>
              </a:solidFill>
              <a:latin typeface="华文隶书" panose="02010800040101010101" charset="-122"/>
              <a:ea typeface="华文隶书" panose="02010800040101010101" charset="-122"/>
              <a:sym typeface="+mn-ea"/>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6712585" y="287655"/>
            <a:ext cx="1529715" cy="96012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甲骨文"/>
          <p:cNvPicPr>
            <a:picLocks noChangeAspect="1"/>
          </p:cNvPicPr>
          <p:nvPr/>
        </p:nvPicPr>
        <p:blipFill>
          <a:blip r:embed="rId3"/>
          <a:stretch>
            <a:fillRect/>
          </a:stretch>
        </p:blipFill>
        <p:spPr>
          <a:xfrm>
            <a:off x="6489065" y="2042160"/>
            <a:ext cx="2761615" cy="2233930"/>
          </a:xfrm>
          <a:prstGeom prst="rect">
            <a:avLst/>
          </a:prstGeom>
        </p:spPr>
      </p:pic>
      <p:graphicFrame>
        <p:nvGraphicFramePr>
          <p:cNvPr id="8" name="表格 7"/>
          <p:cNvGraphicFramePr/>
          <p:nvPr/>
        </p:nvGraphicFramePr>
        <p:xfrm>
          <a:off x="1564640" y="1945640"/>
          <a:ext cx="4605020" cy="2555875"/>
        </p:xfrm>
        <a:graphic>
          <a:graphicData uri="http://schemas.openxmlformats.org/drawingml/2006/table">
            <a:tbl>
              <a:tblPr firstRow="1" bandRow="1">
                <a:tableStyleId>{5C22544A-7EE6-4342-B048-85BDC9FD1C3A}</a:tableStyleId>
              </a:tblPr>
              <a:tblGrid>
                <a:gridCol w="2302510"/>
                <a:gridCol w="2302510"/>
              </a:tblGrid>
              <a:tr h="511175">
                <a:tc>
                  <a:txBody>
                    <a:bodyPr/>
                    <a:lstStyle/>
                    <a:p>
                      <a:pPr algn="ctr">
                        <a:buNone/>
                      </a:pPr>
                      <a:r>
                        <a:rPr lang="zh-CN" altLang="en-US"/>
                        <a:t>古中国</a:t>
                      </a:r>
                      <a:endParaRPr lang="zh-CN" altLang="en-US"/>
                    </a:p>
                  </a:txBody>
                  <a:tcPr/>
                </a:tc>
                <a:tc>
                  <a:txBody>
                    <a:bodyPr/>
                    <a:lstStyle/>
                    <a:p>
                      <a:pPr algn="ctr">
                        <a:buNone/>
                      </a:pPr>
                      <a:r>
                        <a:rPr lang="zh-CN" altLang="en-US"/>
                        <a:t>距今</a:t>
                      </a:r>
                      <a:r>
                        <a:rPr lang="en-US" altLang="zh-CN"/>
                        <a:t>3600</a:t>
                      </a:r>
                      <a:r>
                        <a:rPr lang="zh-CN" altLang="en-US"/>
                        <a:t>年？？</a:t>
                      </a:r>
                      <a:endParaRPr lang="zh-CN" altLang="en-US"/>
                    </a:p>
                  </a:txBody>
                  <a:tcPr/>
                </a:tc>
              </a:tr>
              <a:tr h="511175">
                <a:tc>
                  <a:txBody>
                    <a:bodyPr/>
                    <a:lstStyle/>
                    <a:p>
                      <a:pPr algn="ctr">
                        <a:buNone/>
                      </a:pPr>
                      <a:r>
                        <a:rPr lang="zh-CN" altLang="en-US" sz="1800">
                          <a:sym typeface="+mn-ea"/>
                        </a:rPr>
                        <a:t>古巴比伦</a:t>
                      </a:r>
                      <a:endParaRPr lang="zh-CN" altLang="en-US"/>
                    </a:p>
                  </a:txBody>
                  <a:tcPr/>
                </a:tc>
                <a:tc>
                  <a:txBody>
                    <a:bodyPr/>
                    <a:lstStyle/>
                    <a:p>
                      <a:pPr algn="ctr">
                        <a:buNone/>
                      </a:pPr>
                      <a:r>
                        <a:rPr lang="zh-CN" altLang="en-US" sz="1800">
                          <a:sym typeface="+mn-ea"/>
                        </a:rPr>
                        <a:t>距今</a:t>
                      </a:r>
                      <a:r>
                        <a:rPr lang="en-US" altLang="zh-CN"/>
                        <a:t>6000-4250</a:t>
                      </a:r>
                      <a:r>
                        <a:rPr lang="zh-CN" altLang="en-US"/>
                        <a:t>年</a:t>
                      </a:r>
                      <a:endParaRPr lang="zh-CN" altLang="en-US"/>
                    </a:p>
                  </a:txBody>
                  <a:tcPr/>
                </a:tc>
              </a:tr>
              <a:tr h="511175">
                <a:tc>
                  <a:txBody>
                    <a:bodyPr/>
                    <a:lstStyle/>
                    <a:p>
                      <a:pPr algn="ctr">
                        <a:buNone/>
                      </a:pPr>
                      <a:r>
                        <a:rPr lang="zh-CN" altLang="en-US"/>
                        <a:t>古埃及</a:t>
                      </a:r>
                      <a:endParaRPr lang="zh-CN" altLang="en-US"/>
                    </a:p>
                  </a:txBody>
                  <a:tcPr/>
                </a:tc>
                <a:tc>
                  <a:txBody>
                    <a:bodyPr/>
                    <a:lstStyle/>
                    <a:p>
                      <a:pPr algn="ctr">
                        <a:buNone/>
                      </a:pPr>
                      <a:r>
                        <a:rPr lang="zh-CN" altLang="en-US" sz="1800">
                          <a:sym typeface="+mn-ea"/>
                        </a:rPr>
                        <a:t>距今</a:t>
                      </a:r>
                      <a:r>
                        <a:rPr lang="en-US" altLang="zh-CN"/>
                        <a:t>5500</a:t>
                      </a:r>
                      <a:r>
                        <a:rPr lang="zh-CN" altLang="en-US"/>
                        <a:t>年</a:t>
                      </a:r>
                      <a:endParaRPr lang="zh-CN" altLang="en-US"/>
                    </a:p>
                  </a:txBody>
                  <a:tcPr/>
                </a:tc>
              </a:tr>
              <a:tr h="511175">
                <a:tc>
                  <a:txBody>
                    <a:bodyPr/>
                    <a:lstStyle/>
                    <a:p>
                      <a:pPr algn="ctr">
                        <a:buNone/>
                      </a:pPr>
                      <a:r>
                        <a:rPr lang="zh-CN" altLang="en-US"/>
                        <a:t>古希腊</a:t>
                      </a:r>
                      <a:endParaRPr lang="zh-CN" altLang="en-US"/>
                    </a:p>
                  </a:txBody>
                  <a:tcPr/>
                </a:tc>
                <a:tc>
                  <a:txBody>
                    <a:bodyPr/>
                    <a:lstStyle/>
                    <a:p>
                      <a:pPr algn="ctr">
                        <a:buNone/>
                      </a:pPr>
                      <a:r>
                        <a:rPr lang="zh-CN" altLang="en-US" sz="1800">
                          <a:sym typeface="+mn-ea"/>
                        </a:rPr>
                        <a:t>距今</a:t>
                      </a:r>
                      <a:r>
                        <a:rPr lang="en-US" altLang="zh-CN"/>
                        <a:t>5000-3100</a:t>
                      </a:r>
                      <a:r>
                        <a:rPr lang="zh-CN" altLang="en-US"/>
                        <a:t>年</a:t>
                      </a:r>
                      <a:endParaRPr lang="zh-CN" altLang="en-US"/>
                    </a:p>
                  </a:txBody>
                  <a:tcPr/>
                </a:tc>
              </a:tr>
              <a:tr h="511175">
                <a:tc>
                  <a:txBody>
                    <a:bodyPr/>
                    <a:lstStyle/>
                    <a:p>
                      <a:pPr algn="ctr">
                        <a:buNone/>
                      </a:pPr>
                      <a:r>
                        <a:rPr lang="zh-CN" altLang="en-US"/>
                        <a:t>古印度</a:t>
                      </a:r>
                      <a:endParaRPr lang="zh-CN" altLang="en-US"/>
                    </a:p>
                  </a:txBody>
                  <a:tcPr/>
                </a:tc>
                <a:tc>
                  <a:txBody>
                    <a:bodyPr/>
                    <a:lstStyle/>
                    <a:p>
                      <a:pPr algn="ctr">
                        <a:buNone/>
                      </a:pPr>
                      <a:r>
                        <a:rPr lang="zh-CN" altLang="en-US" sz="1800">
                          <a:sym typeface="+mn-ea"/>
                        </a:rPr>
                        <a:t>距今</a:t>
                      </a:r>
                      <a:r>
                        <a:rPr lang="en-US" altLang="zh-CN"/>
                        <a:t>4000</a:t>
                      </a:r>
                      <a:r>
                        <a:rPr lang="zh-CN" altLang="en-US"/>
                        <a:t>年</a:t>
                      </a:r>
                      <a:endParaRPr lang="zh-CN" altLang="en-US"/>
                    </a:p>
                  </a:txBody>
                  <a:tcPr/>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1" presetClass="entr" presetSubtype="0" fill="hold" grpId="0" nodeType="withEffect">
                                  <p:stCondLst>
                                    <p:cond delay="0"/>
                                  </p:stCondLst>
                                  <p:iterate type="wd">
                                    <p:tmPct val="10000"/>
                                  </p:iterate>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7"/>
                                        </p:tgtEl>
                                        <p:attrNameLst>
                                          <p:attrName>ppt_y</p:attrName>
                                        </p:attrNameLst>
                                      </p:cBhvr>
                                      <p:tavLst>
                                        <p:tav tm="0">
                                          <p:val>
                                            <p:strVal val="#ppt_y"/>
                                          </p:val>
                                        </p:tav>
                                        <p:tav tm="100000">
                                          <p:val>
                                            <p:strVal val="#ppt_y"/>
                                          </p:val>
                                        </p:tav>
                                      </p:tavLst>
                                    </p:anim>
                                    <p:anim calcmode="lin" valueType="num">
                                      <p:cBhvr>
                                        <p:cTn id="1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7"/>
                                        </p:tgtEl>
                                      </p:cBhvr>
                                    </p:animEffect>
                                  </p:childTnLst>
                                </p:cTn>
                              </p:par>
                              <p:par>
                                <p:cTn id="22" presetID="2" presetClass="entr" presetSubtype="8"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1000" fill="hold"/>
                                        <p:tgtEl>
                                          <p:spTgt spid="31"/>
                                        </p:tgtEl>
                                        <p:attrNameLst>
                                          <p:attrName>ppt_x</p:attrName>
                                        </p:attrNameLst>
                                      </p:cBhvr>
                                      <p:tavLst>
                                        <p:tav tm="0">
                                          <p:val>
                                            <p:strVal val="0-#ppt_w/2"/>
                                          </p:val>
                                        </p:tav>
                                        <p:tav tm="100000">
                                          <p:val>
                                            <p:strVal val="#ppt_x"/>
                                          </p:val>
                                        </p:tav>
                                      </p:tavLst>
                                    </p:anim>
                                    <p:anim calcmode="lin" valueType="num">
                                      <p:cBhvr additive="base">
                                        <p:cTn id="25" dur="10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82c451b50ffe42c5b003aa9995bb228e"/>
          <p:cNvPicPr>
            <a:picLocks noChangeAspect="1"/>
          </p:cNvPicPr>
          <p:nvPr/>
        </p:nvPicPr>
        <p:blipFill>
          <a:blip r:embed="rId1"/>
          <a:srcRect/>
          <a:stretch>
            <a:fillRect/>
          </a:stretch>
        </p:blipFill>
        <p:spPr>
          <a:xfrm>
            <a:off x="1905" y="-13335"/>
            <a:ext cx="1543685" cy="2101850"/>
          </a:xfrm>
          <a:prstGeom prst="rect">
            <a:avLst/>
          </a:prstGeom>
        </p:spPr>
      </p:pic>
      <p:pic>
        <p:nvPicPr>
          <p:cNvPr id="19" name="图片 18" descr="19a2bb8396e7a6ab39a6845112851ede"/>
          <p:cNvPicPr>
            <a:picLocks noChangeAspect="1"/>
          </p:cNvPicPr>
          <p:nvPr/>
        </p:nvPicPr>
        <p:blipFill>
          <a:blip r:embed="rId2"/>
          <a:srcRect l="10868" t="-6892" r="-10868" b="6892"/>
          <a:stretch>
            <a:fillRect/>
          </a:stretch>
        </p:blipFill>
        <p:spPr>
          <a:xfrm flipH="1">
            <a:off x="8970645" y="2580640"/>
            <a:ext cx="3225165" cy="4274820"/>
          </a:xfrm>
          <a:prstGeom prst="rtTriangle">
            <a:avLst/>
          </a:prstGeom>
          <a:effectLst>
            <a:softEdge rad="101600"/>
          </a:effectLst>
        </p:spPr>
      </p:pic>
      <p:sp>
        <p:nvSpPr>
          <p:cNvPr id="26" name="TextBox 24"/>
          <p:cNvSpPr txBox="1"/>
          <p:nvPr/>
        </p:nvSpPr>
        <p:spPr>
          <a:xfrm>
            <a:off x="5633085" y="374015"/>
            <a:ext cx="3887470" cy="645160"/>
          </a:xfrm>
          <a:prstGeom prst="rect">
            <a:avLst/>
          </a:prstGeom>
          <a:noFill/>
        </p:spPr>
        <p:txBody>
          <a:bodyPr wrap="square" rtlCol="0">
            <a:spAutoFit/>
          </a:bodyPr>
          <a:lstStyle/>
          <a:p>
            <a:pPr algn="l"/>
            <a:r>
              <a:rPr lang="zh-CN" altLang="zh-CN"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rPr>
              <a:t>中国古典数字工程</a:t>
            </a:r>
            <a:endParaRPr lang="zh-CN" altLang="zh-CN"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endParaRPr>
          </a:p>
        </p:txBody>
      </p:sp>
      <p:pic>
        <p:nvPicPr>
          <p:cNvPr id="27"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963993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19458" name="文本占位符 14338"/>
          <p:cNvSpPr>
            <a:spLocks noGrp="1"/>
          </p:cNvSpPr>
          <p:nvPr>
            <p:ph idx="1"/>
          </p:nvPr>
        </p:nvSpPr>
        <p:spPr>
          <a:xfrm>
            <a:off x="1003935" y="3144520"/>
            <a:ext cx="7763510" cy="3147695"/>
          </a:xfrm>
          <a:noFill/>
          <a:ln>
            <a:noFill/>
          </a:ln>
        </p:spPr>
        <p:txBody>
          <a:bodyPr lIns="91440" tIns="45720" rIns="91440" bIns="45720" anchor="t">
            <a:normAutofit/>
          </a:bodyPr>
          <a:lstStyle/>
          <a:p>
            <a:pPr marL="0" indent="0" algn="r" defTabSz="514350" fontAlgn="auto">
              <a:lnSpc>
                <a:spcPct val="70000"/>
              </a:lnSpc>
              <a:buSzPct val="50000"/>
              <a:buFont typeface="Wingdings 2" panose="05020102010507070707" pitchFamily="2" charset="2"/>
              <a:buNone/>
            </a:pPr>
            <a:endParaRPr lang="zh-CN" altLang="en-US" sz="2400" strike="noStrike" kern="1200" baseline="0" noProof="1" smtClean="0">
              <a:solidFill>
                <a:srgbClr val="C00000"/>
              </a:solidFill>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algn="l" defTabSz="514350" fontAlgn="auto">
              <a:lnSpc>
                <a:spcPct val="140000"/>
              </a:lnSpc>
              <a:buSzPct val="50000"/>
              <a:buFont typeface="Wingdings 2" panose="05020102010507070707" pitchFamily="2" charset="2"/>
              <a:buNone/>
            </a:pPr>
            <a:r>
              <a:rPr sz="2400" strike="noStrike" kern="1200" baseline="0" noProof="1" smtClean="0">
                <a:latin typeface="方正古隶简体" panose="03000509000000000000" pitchFamily="65" charset="-122"/>
                <a:ea typeface="方正古隶简体" panose="03000509000000000000" pitchFamily="65" charset="-122"/>
                <a:cs typeface="+mn-cs"/>
                <a:sym typeface="Arial" panose="020B0604020202020204" charset="-76"/>
              </a:rPr>
              <a:t>钱</a:t>
            </a:r>
            <a:r>
              <a:rPr lang="zh-CN" sz="2400" strike="noStrike" kern="1200" baseline="0" noProof="1" smtClean="0">
                <a:latin typeface="方正古隶简体" panose="03000509000000000000" pitchFamily="65" charset="-122"/>
                <a:ea typeface="方正古隶简体" panose="03000509000000000000" pitchFamily="65" charset="-122"/>
                <a:cs typeface="+mn-cs"/>
                <a:sym typeface="Arial" panose="020B0604020202020204" charset="-76"/>
              </a:rPr>
              <a:t>锺</a:t>
            </a:r>
            <a:r>
              <a:rPr sz="2400" strike="noStrike" kern="1200" baseline="0" noProof="1" smtClean="0">
                <a:latin typeface="方正古隶简体" panose="03000509000000000000" pitchFamily="65" charset="-122"/>
                <a:ea typeface="方正古隶简体" panose="03000509000000000000" pitchFamily="65" charset="-122"/>
                <a:cs typeface="+mn-cs"/>
                <a:sym typeface="Arial" panose="020B0604020202020204" charset="-76"/>
              </a:rPr>
              <a:t>书</a:t>
            </a:r>
            <a:r>
              <a:rPr lang="zh-CN" sz="2400" strike="noStrike" kern="1200" baseline="0" noProof="1" smtClean="0">
                <a:latin typeface="方正古隶简体" panose="03000509000000000000" pitchFamily="65" charset="-122"/>
                <a:ea typeface="方正古隶简体" panose="03000509000000000000" pitchFamily="65" charset="-122"/>
                <a:cs typeface="+mn-cs"/>
                <a:sym typeface="Arial" panose="020B0604020202020204" charset="-76"/>
              </a:rPr>
              <a:t>先生</a:t>
            </a:r>
            <a:r>
              <a:rPr sz="2400" strike="noStrike" kern="1200" baseline="0" noProof="1" smtClean="0">
                <a:latin typeface="方正古隶简体" panose="03000509000000000000" pitchFamily="65" charset="-122"/>
                <a:ea typeface="方正古隶简体" panose="03000509000000000000" pitchFamily="65" charset="-122"/>
                <a:cs typeface="+mn-cs"/>
                <a:sym typeface="Arial" panose="020B0604020202020204" charset="-76"/>
              </a:rPr>
              <a:t>在1984年便倡议启动了中国</a:t>
            </a:r>
            <a:r>
              <a:rPr lang="zh-CN" sz="2400" strike="noStrike" kern="1200" baseline="0" noProof="1" smtClean="0">
                <a:latin typeface="方正古隶简体" panose="03000509000000000000" pitchFamily="65" charset="-122"/>
                <a:ea typeface="方正古隶简体" panose="03000509000000000000" pitchFamily="65" charset="-122"/>
                <a:cs typeface="+mn-cs"/>
                <a:sym typeface="Arial" panose="020B0604020202020204" charset="-76"/>
              </a:rPr>
              <a:t>古典数字</a:t>
            </a:r>
            <a:r>
              <a:rPr sz="2400" strike="noStrike" kern="1200" baseline="0" noProof="1" smtClean="0">
                <a:latin typeface="方正古隶简体" panose="03000509000000000000" pitchFamily="65" charset="-122"/>
                <a:ea typeface="方正古隶简体" panose="03000509000000000000" pitchFamily="65" charset="-122"/>
                <a:cs typeface="+mn-cs"/>
                <a:sym typeface="Arial" panose="020B0604020202020204" charset="-76"/>
              </a:rPr>
              <a:t>工程，目标旨在全面搜集、科学整理、准确保存、方便使用中国古典文献资料。30年</a:t>
            </a:r>
            <a:r>
              <a:rPr lang="zh-CN" sz="2400" strike="noStrike" kern="1200" baseline="0" noProof="1" smtClean="0">
                <a:latin typeface="方正古隶简体" panose="03000509000000000000" pitchFamily="65" charset="-122"/>
                <a:ea typeface="方正古隶简体" panose="03000509000000000000" pitchFamily="65" charset="-122"/>
                <a:cs typeface="+mn-cs"/>
                <a:sym typeface="Arial" panose="020B0604020202020204" charset="-76"/>
              </a:rPr>
              <a:t>多</a:t>
            </a:r>
            <a:r>
              <a:rPr sz="2400" strike="noStrike" kern="1200" baseline="0" noProof="1" smtClean="0">
                <a:latin typeface="方正古隶简体" panose="03000509000000000000" pitchFamily="65" charset="-122"/>
                <a:ea typeface="方正古隶简体" panose="03000509000000000000" pitchFamily="65" charset="-122"/>
                <a:cs typeface="+mn-cs"/>
                <a:sym typeface="Arial" panose="020B0604020202020204" charset="-76"/>
              </a:rPr>
              <a:t>来，这个工程已建立起由</a:t>
            </a:r>
            <a:r>
              <a:rPr sz="2400" strike="noStrike" kern="1200" baseline="0" noProof="1" smtClean="0">
                <a:solidFill>
                  <a:srgbClr val="FF0000"/>
                </a:solidFill>
                <a:latin typeface="方正古隶简体" panose="03000509000000000000" pitchFamily="65" charset="-122"/>
                <a:ea typeface="方正古隶简体" panose="03000509000000000000" pitchFamily="65" charset="-122"/>
                <a:cs typeface="+mn-cs"/>
                <a:sym typeface="Arial" panose="020B0604020202020204" charset="-76"/>
              </a:rPr>
              <a:t>人名、地名、日历和作品组成的四大库</a:t>
            </a:r>
            <a:r>
              <a:rPr sz="2400" strike="noStrike" kern="1200" baseline="0" noProof="1" smtClean="0">
                <a:latin typeface="方正古隶简体" panose="03000509000000000000" pitchFamily="65" charset="-122"/>
                <a:ea typeface="方正古隶简体" panose="03000509000000000000" pitchFamily="65" charset="-122"/>
                <a:cs typeface="+mn-cs"/>
                <a:sym typeface="Arial" panose="020B0604020202020204" charset="-76"/>
              </a:rPr>
              <a:t>，具有很强的专业性、通用性和科学性。</a:t>
            </a:r>
            <a:endParaRPr sz="2400" strike="noStrike" kern="1200" baseline="0" noProof="1" smtClean="0">
              <a:latin typeface="方正古隶简体" panose="03000509000000000000" pitchFamily="65" charset="-122"/>
              <a:ea typeface="方正古隶简体" panose="03000509000000000000" pitchFamily="65" charset="-122"/>
              <a:cs typeface="+mn-cs"/>
              <a:sym typeface="Arial" panose="020B0604020202020204" charset="-76"/>
            </a:endParaRPr>
          </a:p>
        </p:txBody>
      </p:sp>
      <p:cxnSp>
        <p:nvCxnSpPr>
          <p:cNvPr id="35" name="直接连接符 34"/>
          <p:cNvCxnSpPr/>
          <p:nvPr/>
        </p:nvCxnSpPr>
        <p:spPr>
          <a:xfrm>
            <a:off x="2236470" y="3165475"/>
            <a:ext cx="6133465" cy="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593340" y="1450975"/>
            <a:ext cx="6647180" cy="1714500"/>
          </a:xfrm>
          <a:prstGeom prst="rect">
            <a:avLst/>
          </a:prstGeom>
          <a:noFill/>
        </p:spPr>
        <p:txBody>
          <a:bodyPr wrap="square" rtlCol="0">
            <a:spAutoFit/>
          </a:bodyPr>
          <a:lstStyle/>
          <a:p>
            <a:pPr marL="0" indent="0" algn="l" defTabSz="514350" fontAlgn="auto">
              <a:lnSpc>
                <a:spcPct val="110000"/>
              </a:lnSpc>
              <a:buSzPct val="50000"/>
              <a:buFont typeface="Wingdings 2" panose="05020102010507070707" pitchFamily="2" charset="2"/>
              <a:buNone/>
            </a:pPr>
            <a:r>
              <a:rPr lang="en-US" altLang="zh-CN"/>
              <a:t>  </a:t>
            </a:r>
            <a:r>
              <a:rPr lang="zh-CN" altLang="en-US" sz="2400" dirty="0" smtClean="0">
                <a:solidFill>
                  <a:schemeClr val="tx1"/>
                </a:solidFill>
                <a:latin typeface="方正古隶简体" panose="03000509000000000000" pitchFamily="65" charset="-122"/>
                <a:ea typeface="方正古隶简体" panose="03000509000000000000" pitchFamily="65" charset="-122"/>
                <a:sym typeface="Arial" panose="020B0604020202020204" charset="-76"/>
              </a:rPr>
              <a:t>最早在1972年，钱锺书先生就指出，考查华夏文明源头不可只限制在《竹书纪年》 的“共和元年”，应依晋代的皇甫谧的《帝王世纪》重新编制《中华史表》。</a:t>
            </a:r>
            <a:endParaRPr lang="zh-CN" altLang="en-US" sz="2400" dirty="0" smtClean="0">
              <a:solidFill>
                <a:schemeClr val="tx1"/>
              </a:solidFill>
              <a:latin typeface="方正古隶简体" panose="03000509000000000000" pitchFamily="65" charset="-122"/>
              <a:ea typeface="方正古隶简体" panose="03000509000000000000" pitchFamily="65" charset="-122"/>
              <a:sym typeface="Arial" panose="020B0604020202020204" charset="-76"/>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12" presetClass="entr" presetSubtype="4"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000"/>
                                        <p:tgtEl>
                                          <p:spTgt spid="2"/>
                                        </p:tgtEl>
                                        <p:attrNameLst>
                                          <p:attrName>ppt_y</p:attrName>
                                        </p:attrNameLst>
                                      </p:cBhvr>
                                      <p:tavLst>
                                        <p:tav tm="0">
                                          <p:val>
                                            <p:strVal val="#ppt_y+#ppt_h*1.125000"/>
                                          </p:val>
                                        </p:tav>
                                        <p:tav tm="100000">
                                          <p:val>
                                            <p:strVal val="#ppt_y"/>
                                          </p:val>
                                        </p:tav>
                                      </p:tavLst>
                                    </p:anim>
                                    <p:animEffect transition="in" filter="wipe(up)">
                                      <p:cBhvr>
                                        <p:cTn id="18" dur="1000"/>
                                        <p:tgtEl>
                                          <p:spTgt spid="2"/>
                                        </p:tgtEl>
                                      </p:cBhvr>
                                    </p:animEffect>
                                  </p:childTnLst>
                                </p:cTn>
                              </p:par>
                              <p:par>
                                <p:cTn id="19" presetID="2" presetClass="entr" presetSubtype="2"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1+#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1+#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par>
                                <p:cTn id="27" presetID="22" presetClass="entr" presetSubtype="8" fill="hold" nodeType="withEffect">
                                  <p:stCondLst>
                                    <p:cond delay="3500"/>
                                  </p:stCondLst>
                                  <p:childTnLst>
                                    <p:set>
                                      <p:cBhvr>
                                        <p:cTn id="28" dur="1" fill="hold">
                                          <p:stCondLst>
                                            <p:cond delay="0"/>
                                          </p:stCondLst>
                                        </p:cTn>
                                        <p:tgtEl>
                                          <p:spTgt spid="35"/>
                                        </p:tgtEl>
                                        <p:attrNameLst>
                                          <p:attrName>style.visibility</p:attrName>
                                        </p:attrNameLst>
                                      </p:cBhvr>
                                      <p:to>
                                        <p:strVal val="visible"/>
                                      </p:to>
                                    </p:set>
                                    <p:animEffect transition="in" filter="wipe(left)">
                                      <p:cBhvr>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 t="52859" r="80712"/>
          <a:stretch>
            <a:fillRect/>
          </a:stretch>
        </p:blipFill>
        <p:spPr>
          <a:xfrm>
            <a:off x="-1100455" y="5273644"/>
            <a:ext cx="2351584" cy="3253136"/>
          </a:xfrm>
          <a:prstGeom prst="rect">
            <a:avLst/>
          </a:prstGeom>
        </p:spPr>
      </p:pic>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69637" r="439"/>
          <a:stretch>
            <a:fillRect/>
          </a:stretch>
        </p:blipFill>
        <p:spPr>
          <a:xfrm>
            <a:off x="8543595" y="-42893"/>
            <a:ext cx="3648405" cy="6900893"/>
          </a:xfrm>
          <a:prstGeom prst="rect">
            <a:avLst/>
          </a:prstGeom>
        </p:spPr>
      </p:pic>
      <p:sp>
        <p:nvSpPr>
          <p:cNvPr id="7" name="TextBox 24"/>
          <p:cNvSpPr txBox="1"/>
          <p:nvPr/>
        </p:nvSpPr>
        <p:spPr>
          <a:xfrm>
            <a:off x="804545" y="403225"/>
            <a:ext cx="6518910" cy="521970"/>
          </a:xfrm>
          <a:prstGeom prst="rect">
            <a:avLst/>
          </a:prstGeom>
          <a:noFill/>
        </p:spPr>
        <p:txBody>
          <a:bodyPr wrap="square" rtlCol="0">
            <a:spAutoFit/>
          </a:bodyPr>
          <a:lstStyle/>
          <a:p>
            <a:pPr algn="l"/>
            <a:r>
              <a:rPr lang="zh-CN" altLang="en-US" sz="2800" dirty="0">
                <a:solidFill>
                  <a:schemeClr val="tx1">
                    <a:lumMod val="65000"/>
                    <a:lumOff val="35000"/>
                  </a:schemeClr>
                </a:solidFill>
                <a:latin typeface="方正行楷简体" panose="02010601030101010101" charset="-122"/>
                <a:ea typeface="方正行楷简体" panose="02010601030101010101" charset="-122"/>
                <a:sym typeface="+mn-ea"/>
              </a:rPr>
              <a:t>《中华史表》：历史的微光照进现实</a:t>
            </a:r>
            <a:endParaRPr lang="en-US" altLang="zh-CN" sz="2800" dirty="0">
              <a:solidFill>
                <a:schemeClr val="tx1">
                  <a:lumMod val="65000"/>
                  <a:lumOff val="35000"/>
                </a:schemeClr>
              </a:solidFill>
              <a:latin typeface="方正行楷简体" panose="02010601030101010101" charset="-122"/>
              <a:ea typeface="方正行楷简体" panose="02010601030101010101" charset="-122"/>
              <a:sym typeface="+mn-ea"/>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6416040" y="40322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16386" name="文本占位符 11266"/>
          <p:cNvSpPr/>
          <p:nvPr/>
        </p:nvSpPr>
        <p:spPr>
          <a:xfrm>
            <a:off x="804545" y="1479550"/>
            <a:ext cx="7442835" cy="3354070"/>
          </a:xfrm>
          <a:prstGeom prst="rect">
            <a:avLst/>
          </a:prstGeom>
          <a:noFill/>
          <a:ln>
            <a:noFill/>
          </a:ln>
        </p:spPr>
        <p:txBody>
          <a:bodyPr vert="horz" lIns="91440" tIns="45720" rIns="91440" bIns="45720" rtlCol="0" anchor="t">
            <a:normAutofit fontScale="90000" lnSpcReduction="20000"/>
          </a:bodyPr>
          <a:lstStyle>
            <a:lvl1pPr marL="271780" indent="-271145" algn="just" defTabSz="514350" rtl="0" eaLnBrk="1" latinLnBrk="0" hangingPunct="1">
              <a:lnSpc>
                <a:spcPct val="110000"/>
              </a:lnSpc>
              <a:spcBef>
                <a:spcPts val="900"/>
              </a:spcBef>
              <a:spcAft>
                <a:spcPts val="0"/>
              </a:spcAft>
              <a:buClr>
                <a:schemeClr val="accent1"/>
              </a:buClr>
              <a:buSzPct val="50000"/>
              <a:buFont typeface="Wingdings 2" panose="05020102010507070707" pitchFamily="2" charset="2"/>
              <a:buChar char=""/>
              <a:defRPr lang="zh-CN" altLang="en-US" sz="1800" kern="1200" baseline="0" dirty="0" smtClean="0">
                <a:solidFill>
                  <a:schemeClr val="bg2"/>
                </a:solidFill>
                <a:latin typeface="+mn-lt"/>
                <a:ea typeface="+mn-ea"/>
                <a:cs typeface="+mn-cs"/>
              </a:defRPr>
            </a:lvl1pPr>
            <a:lvl2pPr marL="0" indent="0" algn="just" defTabSz="514350" rtl="0" eaLnBrk="1" latinLnBrk="0" hangingPunct="1">
              <a:lnSpc>
                <a:spcPct val="120000"/>
              </a:lnSpc>
              <a:spcBef>
                <a:spcPts val="0"/>
              </a:spcBef>
              <a:spcAft>
                <a:spcPts val="1200"/>
              </a:spcAft>
              <a:buClr>
                <a:schemeClr val="accent2">
                  <a:lumMod val="60000"/>
                  <a:lumOff val="40000"/>
                </a:schemeClr>
              </a:buClr>
              <a:buFont typeface="幼圆" panose="02010509060101010101" pitchFamily="1" charset="-122"/>
              <a:buNone/>
              <a:defRPr sz="1500" kern="1200" baseline="0">
                <a:solidFill>
                  <a:schemeClr val="tx1"/>
                </a:solidFill>
                <a:latin typeface="+mn-lt"/>
                <a:ea typeface="+mn-ea"/>
                <a:cs typeface="+mn-cs"/>
              </a:defRPr>
            </a:lvl2pPr>
            <a:lvl3pPr marL="643255" indent="-128270" algn="l" defTabSz="514350" rtl="0" eaLnBrk="1" latinLnBrk="0" hangingPunct="1">
              <a:lnSpc>
                <a:spcPct val="90000"/>
              </a:lnSpc>
              <a:spcBef>
                <a:spcPts val="280"/>
              </a:spcBef>
              <a:buFont typeface="Arial" panose="020B0604020202020204" pitchFamily="34" charset="0"/>
              <a:buChar char="•"/>
              <a:defRPr sz="1500" kern="1200">
                <a:solidFill>
                  <a:srgbClr val="000000"/>
                </a:solidFill>
                <a:latin typeface="+mn-lt"/>
                <a:ea typeface="+mn-ea"/>
                <a:cs typeface="+mn-cs"/>
              </a:defRPr>
            </a:lvl3pPr>
            <a:lvl4pPr marL="900430"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4pPr>
            <a:lvl5pPr marL="1157605"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marL="0" indent="0" defTabSz="514350" fontAlgn="auto">
              <a:lnSpc>
                <a:spcPct val="200000"/>
              </a:lnSpc>
              <a:buSzPct val="50000"/>
              <a:buFont typeface="Wingdings 2" panose="05020102010507070707" pitchFamily="2" charset="2"/>
              <a:buNone/>
            </a:pPr>
            <a:r>
              <a:rPr sz="2400">
                <a:solidFill>
                  <a:schemeClr val="tx1">
                    <a:lumMod val="65000"/>
                    <a:lumOff val="35000"/>
                  </a:schemeClr>
                </a:solidFill>
                <a:latin typeface="方正行楷简体" panose="02010601030101010101" charset="-122"/>
                <a:ea typeface="方正行楷简体" panose="02010601030101010101" charset="-122"/>
                <a:sym typeface="+mn-ea"/>
              </a:rPr>
              <a:t>华夏文明历史纪年当从</a:t>
            </a:r>
            <a:r>
              <a:rPr sz="2400">
                <a:solidFill>
                  <a:srgbClr val="FF0000"/>
                </a:solidFill>
                <a:latin typeface="方正行楷简体" panose="02010601030101010101" charset="-122"/>
                <a:ea typeface="方正行楷简体" panose="02010601030101010101" charset="-122"/>
                <a:sym typeface="+mn-ea"/>
              </a:rPr>
              <a:t>（公元前4464年）燧人氏肇始</a:t>
            </a:r>
            <a:r>
              <a:rPr sz="2400">
                <a:solidFill>
                  <a:schemeClr val="tx1">
                    <a:lumMod val="65000"/>
                    <a:lumOff val="35000"/>
                  </a:schemeClr>
                </a:solidFill>
                <a:latin typeface="方正行楷简体" panose="02010601030101010101" charset="-122"/>
                <a:ea typeface="方正行楷简体" panose="02010601030101010101" charset="-122"/>
                <a:sym typeface="+mn-ea"/>
              </a:rPr>
              <a:t>，截止于</a:t>
            </a:r>
            <a:r>
              <a:rPr sz="2400">
                <a:solidFill>
                  <a:srgbClr val="FF0000"/>
                </a:solidFill>
                <a:latin typeface="方正行楷简体" panose="02010601030101010101" charset="-122"/>
                <a:ea typeface="方正行楷简体" panose="02010601030101010101" charset="-122"/>
                <a:sym typeface="+mn-ea"/>
              </a:rPr>
              <a:t>公元1912年</a:t>
            </a:r>
            <a:r>
              <a:rPr sz="2400">
                <a:solidFill>
                  <a:schemeClr val="tx1">
                    <a:lumMod val="65000"/>
                    <a:lumOff val="35000"/>
                  </a:schemeClr>
                </a:solidFill>
                <a:latin typeface="方正行楷简体" panose="02010601030101010101" charset="-122"/>
                <a:ea typeface="方正行楷简体" panose="02010601030101010101" charset="-122"/>
                <a:sym typeface="+mn-ea"/>
              </a:rPr>
              <a:t>，</a:t>
            </a:r>
            <a:r>
              <a:rPr sz="2400">
                <a:solidFill>
                  <a:srgbClr val="FF0000"/>
                </a:solidFill>
                <a:latin typeface="方正行楷简体" panose="02010601030101010101" charset="-122"/>
                <a:ea typeface="方正行楷简体" panose="02010601030101010101" charset="-122"/>
                <a:sym typeface="+mn-ea"/>
              </a:rPr>
              <a:t>《中华史表》是对华夏文化6376年完整记录。</a:t>
            </a:r>
            <a:endParaRPr sz="2400">
              <a:solidFill>
                <a:srgbClr val="FF0000"/>
              </a:solidFill>
              <a:latin typeface="方正行楷简体" panose="02010601030101010101" charset="-122"/>
              <a:ea typeface="方正行楷简体" panose="02010601030101010101" charset="-122"/>
              <a:sym typeface="+mn-ea"/>
            </a:endParaRPr>
          </a:p>
          <a:p>
            <a:pPr marL="0" indent="0" defTabSz="514350" fontAlgn="auto">
              <a:lnSpc>
                <a:spcPct val="200000"/>
              </a:lnSpc>
              <a:buSzPct val="50000"/>
              <a:buFont typeface="Wingdings 2" panose="05020102010507070707" pitchFamily="2" charset="2"/>
              <a:buNone/>
            </a:pPr>
            <a:r>
              <a:rPr sz="2400">
                <a:solidFill>
                  <a:schemeClr val="tx1">
                    <a:lumMod val="65000"/>
                    <a:lumOff val="35000"/>
                  </a:schemeClr>
                </a:solidFill>
                <a:latin typeface="方正行楷简体" panose="02010601030101010101" charset="-122"/>
                <a:ea typeface="方正行楷简体" panose="02010601030101010101" charset="-122"/>
                <a:sym typeface="+mn-ea"/>
              </a:rPr>
              <a:t>《史表》中既有帝王在位起止时间，还有年号起止。再有，《中华史表》日期最小单位为日！！</a:t>
            </a:r>
            <a:endParaRPr sz="2400">
              <a:solidFill>
                <a:schemeClr val="tx1">
                  <a:lumMod val="65000"/>
                  <a:lumOff val="35000"/>
                </a:schemeClr>
              </a:solidFill>
              <a:latin typeface="方正行楷简体" panose="02010601030101010101" charset="-122"/>
              <a:ea typeface="方正行楷简体" panose="02010601030101010101" charset="-122"/>
              <a:sym typeface="+mn-ea"/>
            </a:endParaRPr>
          </a:p>
          <a:p>
            <a:pPr marL="0" indent="0" defTabSz="514350" fontAlgn="auto">
              <a:lnSpc>
                <a:spcPct val="200000"/>
              </a:lnSpc>
              <a:buSzPct val="50000"/>
              <a:buFont typeface="Wingdings 2" panose="05020102010507070707" pitchFamily="2" charset="2"/>
              <a:buNone/>
            </a:pPr>
            <a:endParaRPr lang="zh-CN" altLang="en-US" sz="2400" strike="noStrike" kern="1200" baseline="0" noProof="1">
              <a:solidFill>
                <a:srgbClr val="C00000"/>
              </a:solidFill>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defTabSz="514350" fontAlgn="auto">
              <a:lnSpc>
                <a:spcPct val="200000"/>
              </a:lnSpc>
              <a:buSzPct val="50000"/>
              <a:buFont typeface="Wingdings 2" panose="05020102010507070707" pitchFamily="2" charset="2"/>
              <a:buNone/>
            </a:pPr>
            <a:endParaRPr lang="zh-CN" altLang="en-US" sz="2400" strike="noStrike" kern="1200" baseline="0" noProof="1">
              <a:solidFill>
                <a:srgbClr val="C00000"/>
              </a:solidFill>
              <a:latin typeface="方正古隶简体" panose="03000509000000000000" pitchFamily="65" charset="-122"/>
              <a:ea typeface="方正古隶简体" panose="03000509000000000000" pitchFamily="65" charset="-122"/>
              <a:cs typeface="+mn-cs"/>
              <a:sym typeface="Arial" panose="020B0604020202020204" charset="-76"/>
            </a:endParaRPr>
          </a:p>
          <a:p>
            <a:pPr marL="0" indent="-271780" defTabSz="514350" fontAlgn="auto">
              <a:lnSpc>
                <a:spcPct val="200000"/>
              </a:lnSpc>
              <a:buSzPct val="50000"/>
              <a:buFont typeface="Wingdings 2" panose="05020102010507070707" pitchFamily="2" charset="2"/>
              <a:buNone/>
            </a:pPr>
            <a:endParaRPr lang="zh-CN" altLang="en-US" sz="2800" strike="noStrike" kern="1200" baseline="0" noProof="1" smtClean="0">
              <a:solidFill>
                <a:schemeClr val="accent2">
                  <a:lumMod val="75000"/>
                </a:schemeClr>
              </a:solidFill>
              <a:uFillTx/>
              <a:latin typeface="楷体" panose="02010609060101010101" charset="-122"/>
              <a:ea typeface="楷体" panose="02010609060101010101" charset="-122"/>
              <a:cs typeface="+mn-cs"/>
              <a:sym typeface="Arial" panose="020B0604020202020204" charset="-76"/>
            </a:endParaRPr>
          </a:p>
        </p:txBody>
      </p:sp>
      <p:pic>
        <p:nvPicPr>
          <p:cNvPr id="2" name="图片 1" descr="中华史表"/>
          <p:cNvPicPr>
            <a:picLocks noChangeAspect="1"/>
          </p:cNvPicPr>
          <p:nvPr/>
        </p:nvPicPr>
        <p:blipFill>
          <a:blip r:embed="rId3"/>
          <a:stretch>
            <a:fillRect/>
          </a:stretch>
        </p:blipFill>
        <p:spPr>
          <a:xfrm>
            <a:off x="8543290" y="1684655"/>
            <a:ext cx="3372485" cy="48393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1" presetClass="entr" presetSubtype="0" fill="hold" grpId="0" nodeType="withEffect">
                                  <p:stCondLst>
                                    <p:cond delay="0"/>
                                  </p:stCondLst>
                                  <p:iterate type="wd">
                                    <p:tmPct val="10000"/>
                                  </p:iterate>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7"/>
                                        </p:tgtEl>
                                        <p:attrNameLst>
                                          <p:attrName>ppt_y</p:attrName>
                                        </p:attrNameLst>
                                      </p:cBhvr>
                                      <p:tavLst>
                                        <p:tav tm="0">
                                          <p:val>
                                            <p:strVal val="#ppt_y"/>
                                          </p:val>
                                        </p:tav>
                                        <p:tav tm="100000">
                                          <p:val>
                                            <p:strVal val="#ppt_y"/>
                                          </p:val>
                                        </p:tav>
                                      </p:tavLst>
                                    </p:anim>
                                    <p:anim calcmode="lin" valueType="num">
                                      <p:cBhvr>
                                        <p:cTn id="1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7"/>
                                        </p:tgtEl>
                                      </p:cBhvr>
                                    </p:animEffect>
                                  </p:childTnLst>
                                </p:cTn>
                              </p:par>
                              <p:par>
                                <p:cTn id="22" presetID="2" presetClass="entr" presetSubtype="8"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1000" fill="hold"/>
                                        <p:tgtEl>
                                          <p:spTgt spid="31"/>
                                        </p:tgtEl>
                                        <p:attrNameLst>
                                          <p:attrName>ppt_x</p:attrName>
                                        </p:attrNameLst>
                                      </p:cBhvr>
                                      <p:tavLst>
                                        <p:tav tm="0">
                                          <p:val>
                                            <p:strVal val="0-#ppt_w/2"/>
                                          </p:val>
                                        </p:tav>
                                        <p:tav tm="100000">
                                          <p:val>
                                            <p:strVal val="#ppt_x"/>
                                          </p:val>
                                        </p:tav>
                                      </p:tavLst>
                                    </p:anim>
                                    <p:anim calcmode="lin" valueType="num">
                                      <p:cBhvr additive="base">
                                        <p:cTn id="25" dur="10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386"/>
                                        </p:tgtEl>
                                        <p:attrNameLst>
                                          <p:attrName>style.visibility</p:attrName>
                                        </p:attrNameLst>
                                      </p:cBhvr>
                                      <p:to>
                                        <p:strVal val="visible"/>
                                      </p:to>
                                    </p:set>
                                    <p:animEffect transition="in" filter="fade">
                                      <p:cBhvr>
                                        <p:cTn id="3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38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82c451b50ffe42c5b003aa9995bb228e"/>
          <p:cNvPicPr>
            <a:picLocks noChangeAspect="1"/>
          </p:cNvPicPr>
          <p:nvPr/>
        </p:nvPicPr>
        <p:blipFill>
          <a:blip r:embed="rId1"/>
          <a:srcRect/>
          <a:stretch>
            <a:fillRect/>
          </a:stretch>
        </p:blipFill>
        <p:spPr>
          <a:xfrm>
            <a:off x="1905" y="-13335"/>
            <a:ext cx="1543685" cy="2101850"/>
          </a:xfrm>
          <a:prstGeom prst="rect">
            <a:avLst/>
          </a:prstGeom>
        </p:spPr>
      </p:pic>
      <p:pic>
        <p:nvPicPr>
          <p:cNvPr id="19" name="图片 18" descr="19a2bb8396e7a6ab39a6845112851ede"/>
          <p:cNvPicPr>
            <a:picLocks noChangeAspect="1"/>
          </p:cNvPicPr>
          <p:nvPr/>
        </p:nvPicPr>
        <p:blipFill>
          <a:blip r:embed="rId2"/>
          <a:srcRect l="10868" t="-6892" r="-10868" b="6892"/>
          <a:stretch>
            <a:fillRect/>
          </a:stretch>
        </p:blipFill>
        <p:spPr>
          <a:xfrm flipH="1">
            <a:off x="8970645" y="2580640"/>
            <a:ext cx="3225165" cy="4274820"/>
          </a:xfrm>
          <a:prstGeom prst="rtTriangle">
            <a:avLst/>
          </a:prstGeom>
          <a:effectLst>
            <a:softEdge rad="101600"/>
          </a:effectLst>
        </p:spPr>
      </p:pic>
      <p:sp>
        <p:nvSpPr>
          <p:cNvPr id="26" name="TextBox 24"/>
          <p:cNvSpPr txBox="1"/>
          <p:nvPr/>
        </p:nvSpPr>
        <p:spPr>
          <a:xfrm>
            <a:off x="6511290" y="374015"/>
            <a:ext cx="3009265" cy="645160"/>
          </a:xfrm>
          <a:prstGeom prst="rect">
            <a:avLst/>
          </a:prstGeom>
          <a:noFill/>
        </p:spPr>
        <p:txBody>
          <a:bodyPr wrap="square" rtlCol="0">
            <a:spAutoFit/>
          </a:bodyPr>
          <a:lstStyle/>
          <a:p>
            <a:pPr algn="l"/>
            <a:r>
              <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rPr>
              <a:t>史官的产生</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endParaRPr>
          </a:p>
        </p:txBody>
      </p:sp>
      <p:pic>
        <p:nvPicPr>
          <p:cNvPr id="27"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963993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19458" name="文本占位符 14338"/>
          <p:cNvSpPr>
            <a:spLocks noGrp="1"/>
          </p:cNvSpPr>
          <p:nvPr>
            <p:ph idx="1"/>
          </p:nvPr>
        </p:nvSpPr>
        <p:spPr>
          <a:xfrm>
            <a:off x="1264920" y="3199765"/>
            <a:ext cx="7763510" cy="3291840"/>
          </a:xfrm>
          <a:noFill/>
          <a:ln>
            <a:noFill/>
          </a:ln>
        </p:spPr>
        <p:txBody>
          <a:bodyPr lIns="91440" tIns="45720" rIns="91440" bIns="45720" anchor="t">
            <a:normAutofit fontScale="97500"/>
          </a:bodyPr>
          <a:lstStyle/>
          <a:p>
            <a:pPr marL="0" indent="0" algn="r" defTabSz="514350" fontAlgn="auto">
              <a:lnSpc>
                <a:spcPct val="70000"/>
              </a:lnSpc>
              <a:buSzPct val="50000"/>
              <a:buFont typeface="Wingdings 2" panose="05020102010507070707" pitchFamily="2" charset="2"/>
              <a:buNone/>
            </a:pPr>
            <a:endParaRPr lang="zh-CN" altLang="en-US" sz="2400" strike="noStrike" kern="1200" baseline="0" noProof="1" smtClean="0">
              <a:solidFill>
                <a:srgbClr val="C00000"/>
              </a:solidFill>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algn="l" defTabSz="514350" fontAlgn="auto">
              <a:lnSpc>
                <a:spcPct val="140000"/>
              </a:lnSpc>
              <a:buSzPct val="50000"/>
              <a:buFont typeface="Wingdings 2" panose="05020102010507070707" pitchFamily="2" charset="2"/>
              <a:buNone/>
            </a:pPr>
            <a:r>
              <a:rPr lang="zh-CN" altLang="en-US" sz="2400" strike="noStrike" kern="1200" baseline="0" noProof="1" smtClean="0">
                <a:latin typeface="方正古隶简体" panose="03000509000000000000" pitchFamily="65" charset="-122"/>
                <a:ea typeface="方正古隶简体" panose="03000509000000000000" pitchFamily="65" charset="-122"/>
                <a:cs typeface="+mn-cs"/>
                <a:sym typeface="Arial" panose="020B0604020202020204" charset="-76"/>
              </a:rPr>
              <a:t>仓颉是黄帝的史官。“昔者，仓颉作书而天雨粟、鬼夜哭</a:t>
            </a:r>
            <a:r>
              <a:rPr lang="en-US" altLang="zh-CN" sz="2400" strike="noStrike" kern="1200" baseline="0" noProof="1" smtClean="0">
                <a:latin typeface="方正古隶简体" panose="03000509000000000000" pitchFamily="65" charset="-122"/>
                <a:ea typeface="方正古隶简体" panose="03000509000000000000" pitchFamily="65" charset="-122"/>
                <a:cs typeface="+mn-cs"/>
                <a:sym typeface="Arial" panose="020B0604020202020204" charset="-76"/>
              </a:rPr>
              <a:t>”</a:t>
            </a:r>
            <a:endParaRPr lang="en-US" altLang="zh-CN" sz="2400" strike="noStrike" kern="1200" baseline="0" noProof="1" smtClean="0">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algn="l" defTabSz="514350" fontAlgn="auto">
              <a:lnSpc>
                <a:spcPct val="140000"/>
              </a:lnSpc>
              <a:buSzPct val="50000"/>
              <a:buFont typeface="Wingdings 2" panose="05020102010507070707" pitchFamily="2" charset="2"/>
              <a:buNone/>
            </a:pPr>
            <a:endParaRPr lang="en-US" altLang="zh-CN" sz="2400" strike="noStrike" kern="1200" baseline="0" noProof="1" smtClean="0">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algn="l" defTabSz="514350" fontAlgn="auto">
              <a:lnSpc>
                <a:spcPct val="140000"/>
              </a:lnSpc>
              <a:buSzPct val="50000"/>
              <a:buFont typeface="Wingdings 2" panose="05020102010507070707" pitchFamily="2" charset="2"/>
              <a:buNone/>
            </a:pPr>
            <a:r>
              <a:rPr lang="zh-CN" altLang="en-US" sz="2400" dirty="0" smtClean="0">
                <a:latin typeface="方正古隶简体" panose="03000509000000000000" pitchFamily="65" charset="-122"/>
                <a:ea typeface="方正古隶简体" panose="03000509000000000000" pitchFamily="65" charset="-122"/>
                <a:sym typeface="Arial" panose="020B0604020202020204" charset="-76"/>
              </a:rPr>
              <a:t>王官之学，均由官吏执掌。古人认为王官之学先由巫管理，后由史官掌握。史有早期宗教祭祀的神圣性，所执礼法，上至天子，下至百姓都要依循。</a:t>
            </a:r>
            <a:endParaRPr lang="zh-CN" altLang="en-US" sz="2400" strike="noStrike" kern="1200" baseline="0" noProof="1" smtClean="0">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algn="l" defTabSz="514350" fontAlgn="auto">
              <a:lnSpc>
                <a:spcPct val="140000"/>
              </a:lnSpc>
              <a:buSzPct val="50000"/>
              <a:buFont typeface="Wingdings 2" panose="05020102010507070707" pitchFamily="2" charset="2"/>
              <a:buNone/>
            </a:pPr>
            <a:endParaRPr lang="zh-CN" altLang="en-US" sz="2400" strike="noStrike" kern="1200" baseline="0" noProof="1" smtClean="0">
              <a:latin typeface="方正古隶简体" panose="03000509000000000000" pitchFamily="65" charset="-122"/>
              <a:ea typeface="方正古隶简体" panose="03000509000000000000" pitchFamily="65" charset="-122"/>
              <a:cs typeface="+mn-cs"/>
              <a:sym typeface="Arial" panose="020B0604020202020204" charset="-76"/>
            </a:endParaRPr>
          </a:p>
        </p:txBody>
      </p:sp>
      <p:cxnSp>
        <p:nvCxnSpPr>
          <p:cNvPr id="35" name="直接连接符 34"/>
          <p:cNvCxnSpPr/>
          <p:nvPr/>
        </p:nvCxnSpPr>
        <p:spPr>
          <a:xfrm>
            <a:off x="2236470" y="3165475"/>
            <a:ext cx="6133465" cy="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4" name="内容占位符 3"/>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2721407" y="1747453"/>
            <a:ext cx="774700" cy="1130300"/>
          </a:xfrm>
          <a:prstGeom prst="rect">
            <a:avLst/>
          </a:prstGeom>
        </p:spPr>
      </p:pic>
      <p:sp>
        <p:nvSpPr>
          <p:cNvPr id="2" name="文本框 1"/>
          <p:cNvSpPr txBox="1"/>
          <p:nvPr/>
        </p:nvSpPr>
        <p:spPr>
          <a:xfrm>
            <a:off x="3795395" y="1747520"/>
            <a:ext cx="4770120" cy="1308735"/>
          </a:xfrm>
          <a:prstGeom prst="rect">
            <a:avLst/>
          </a:prstGeom>
          <a:noFill/>
        </p:spPr>
        <p:txBody>
          <a:bodyPr wrap="square" rtlCol="0">
            <a:spAutoFit/>
          </a:bodyPr>
          <a:lstStyle/>
          <a:p>
            <a:pPr marL="0" indent="0" algn="r" defTabSz="514350" fontAlgn="auto">
              <a:lnSpc>
                <a:spcPct val="110000"/>
              </a:lnSpc>
              <a:buSzPct val="50000"/>
              <a:buFont typeface="Wingdings 2" panose="05020102010507070707" pitchFamily="2" charset="2"/>
              <a:buNone/>
            </a:pPr>
            <a:r>
              <a:rPr lang="en-US" altLang="zh-CN"/>
              <a:t>  </a:t>
            </a:r>
            <a:r>
              <a:rPr lang="zh-CN" altLang="en-US" sz="2400" dirty="0" smtClean="0">
                <a:solidFill>
                  <a:schemeClr val="tx1"/>
                </a:solidFill>
                <a:latin typeface="方正古隶简体" panose="03000509000000000000" pitchFamily="65" charset="-122"/>
                <a:ea typeface="方正古隶简体" panose="03000509000000000000" pitchFamily="65" charset="-122"/>
                <a:sym typeface="Arial" panose="020B0604020202020204" charset="-76"/>
              </a:rPr>
              <a:t>记事者也。从</a:t>
            </a:r>
            <a:r>
              <a:rPr lang="zh-CN" altLang="en-US" sz="2400" dirty="0" smtClean="0">
                <a:solidFill>
                  <a:srgbClr val="FF0000"/>
                </a:solidFill>
                <a:latin typeface="方正古隶简体" panose="03000509000000000000" pitchFamily="65" charset="-122"/>
                <a:ea typeface="方正古隶简体" panose="03000509000000000000" pitchFamily="65" charset="-122"/>
                <a:sym typeface="Arial" panose="020B0604020202020204" charset="-76"/>
              </a:rPr>
              <a:t>又</a:t>
            </a:r>
            <a:r>
              <a:rPr lang="zh-CN" altLang="en-US" sz="2400" dirty="0" smtClean="0">
                <a:solidFill>
                  <a:schemeClr val="tx1"/>
                </a:solidFill>
                <a:latin typeface="方正古隶简体" panose="03000509000000000000" pitchFamily="65" charset="-122"/>
                <a:ea typeface="方正古隶简体" panose="03000509000000000000" pitchFamily="65" charset="-122"/>
                <a:sym typeface="Arial" panose="020B0604020202020204" charset="-76"/>
              </a:rPr>
              <a:t>持</a:t>
            </a:r>
            <a:r>
              <a:rPr lang="zh-CN" altLang="en-US" sz="2400" dirty="0" smtClean="0">
                <a:solidFill>
                  <a:srgbClr val="FF0000"/>
                </a:solidFill>
                <a:latin typeface="方正古隶简体" panose="03000509000000000000" pitchFamily="65" charset="-122"/>
                <a:ea typeface="方正古隶简体" panose="03000509000000000000" pitchFamily="65" charset="-122"/>
                <a:sym typeface="Arial" panose="020B0604020202020204" charset="-76"/>
              </a:rPr>
              <a:t>中</a:t>
            </a:r>
            <a:r>
              <a:rPr lang="zh-CN" altLang="en-US" sz="2400" dirty="0" smtClean="0">
                <a:solidFill>
                  <a:schemeClr val="tx1"/>
                </a:solidFill>
                <a:latin typeface="方正古隶简体" panose="03000509000000000000" pitchFamily="65" charset="-122"/>
                <a:ea typeface="方正古隶简体" panose="03000509000000000000" pitchFamily="65" charset="-122"/>
                <a:sym typeface="Arial" panose="020B0604020202020204" charset="-76"/>
              </a:rPr>
              <a:t>。</a:t>
            </a:r>
            <a:r>
              <a:rPr lang="zh-CN" altLang="en-US" sz="2400" dirty="0" smtClean="0">
                <a:solidFill>
                  <a:srgbClr val="FF0000"/>
                </a:solidFill>
                <a:latin typeface="方正古隶简体" panose="03000509000000000000" pitchFamily="65" charset="-122"/>
                <a:ea typeface="方正古隶简体" panose="03000509000000000000" pitchFamily="65" charset="-122"/>
                <a:sym typeface="Arial" panose="020B0604020202020204" charset="-76"/>
              </a:rPr>
              <a:t>中，正也</a:t>
            </a:r>
            <a:r>
              <a:rPr lang="zh-CN" altLang="en-US" sz="2400" dirty="0" smtClean="0">
                <a:solidFill>
                  <a:schemeClr val="tx1"/>
                </a:solidFill>
                <a:latin typeface="方正古隶简体" panose="03000509000000000000" pitchFamily="65" charset="-122"/>
                <a:ea typeface="方正古隶简体" panose="03000509000000000000" pitchFamily="65" charset="-122"/>
                <a:sym typeface="Arial" panose="020B0604020202020204" charset="-76"/>
              </a:rPr>
              <a:t>。</a:t>
            </a:r>
            <a:endParaRPr lang="zh-CN" altLang="en-US" sz="2400" strike="noStrike" kern="1200" baseline="0" noProof="1"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algn="r" defTabSz="514350" fontAlgn="auto">
              <a:lnSpc>
                <a:spcPct val="110000"/>
              </a:lnSpc>
              <a:buSzPct val="50000"/>
              <a:buFont typeface="Wingdings 2" panose="05020102010507070707" pitchFamily="2" charset="2"/>
              <a:buNone/>
            </a:pPr>
            <a:r>
              <a:rPr lang="en-US" altLang="zh-CN" sz="2400" dirty="0" smtClean="0">
                <a:solidFill>
                  <a:schemeClr val="tx1"/>
                </a:solidFill>
                <a:latin typeface="方正古隶简体" panose="03000509000000000000" pitchFamily="65" charset="-122"/>
                <a:ea typeface="方正古隶简体" panose="03000509000000000000" pitchFamily="65" charset="-122"/>
                <a:sym typeface="Arial" panose="020B0604020202020204" charset="-76"/>
              </a:rPr>
              <a:t>——</a:t>
            </a:r>
            <a:r>
              <a:rPr lang="zh-CN" altLang="en-US" sz="2400" dirty="0" smtClean="0">
                <a:solidFill>
                  <a:schemeClr val="tx1"/>
                </a:solidFill>
                <a:latin typeface="方正古隶简体" panose="03000509000000000000" pitchFamily="65" charset="-122"/>
                <a:ea typeface="方正古隶简体" panose="03000509000000000000" pitchFamily="65" charset="-122"/>
                <a:sym typeface="Arial" panose="020B0604020202020204" charset="-76"/>
              </a:rPr>
              <a:t>《说文解字》</a:t>
            </a:r>
            <a:endParaRPr lang="zh-CN" altLang="en-US" sz="2400" dirty="0" smtClean="0">
              <a:solidFill>
                <a:schemeClr val="tx1"/>
              </a:solidFill>
              <a:latin typeface="方正古隶简体" panose="03000509000000000000" pitchFamily="65" charset="-122"/>
              <a:ea typeface="方正古隶简体" panose="03000509000000000000" pitchFamily="65" charset="-122"/>
              <a:sym typeface="Arial" panose="020B0604020202020204" charset="-76"/>
            </a:endParaRPr>
          </a:p>
          <a:p>
            <a:pPr marL="0" indent="0" algn="l" defTabSz="514350" fontAlgn="auto">
              <a:lnSpc>
                <a:spcPct val="110000"/>
              </a:lnSpc>
              <a:buSzPct val="50000"/>
              <a:buFont typeface="Wingdings 2" panose="05020102010507070707" pitchFamily="2" charset="2"/>
              <a:buNone/>
            </a:pPr>
            <a:endParaRPr lang="zh-CN" altLang="en-US" sz="2400" dirty="0" smtClean="0">
              <a:solidFill>
                <a:schemeClr val="tx1"/>
              </a:solidFill>
              <a:latin typeface="方正古隶简体" panose="03000509000000000000" pitchFamily="65" charset="-122"/>
              <a:ea typeface="方正古隶简体" panose="03000509000000000000" pitchFamily="65" charset="-122"/>
              <a:sym typeface="Arial" panose="020B0604020202020204" charset="-76"/>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9458">
                                            <p:txEl>
                                              <p:pRg st="1" end="1"/>
                                            </p:txEl>
                                          </p:spTgt>
                                        </p:tgtEl>
                                        <p:attrNameLst>
                                          <p:attrName>style.visibility</p:attrName>
                                        </p:attrNameLst>
                                      </p:cBhvr>
                                      <p:to>
                                        <p:strVal val="visible"/>
                                      </p:to>
                                    </p:set>
                                    <p:animEffect transition="in" filter="fade">
                                      <p:cBhvr>
                                        <p:cTn id="17" dur="1000"/>
                                        <p:tgtEl>
                                          <p:spTgt spid="19458">
                                            <p:txEl>
                                              <p:pRg st="1" end="1"/>
                                            </p:txEl>
                                          </p:spTgt>
                                        </p:tgtEl>
                                      </p:cBhvr>
                                    </p:animEffect>
                                    <p:anim calcmode="lin" valueType="num">
                                      <p:cBhvr>
                                        <p:cTn id="18" dur="1000" fill="hold"/>
                                        <p:tgtEl>
                                          <p:spTgt spid="1945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9458">
                                            <p:txEl>
                                              <p:pRg st="1" end="1"/>
                                            </p:txEl>
                                          </p:spTgt>
                                        </p:tgtEl>
                                        <p:attrNameLst>
                                          <p:attrName>ppt_y</p:attrName>
                                        </p:attrNameLst>
                                      </p:cBhvr>
                                      <p:tavLst>
                                        <p:tav tm="0">
                                          <p:val>
                                            <p:strVal val="#ppt_y-.1"/>
                                          </p:val>
                                        </p:tav>
                                        <p:tav tm="100000">
                                          <p:val>
                                            <p:strVal val="#ppt_y"/>
                                          </p:val>
                                        </p:tav>
                                      </p:tavLst>
                                    </p:anim>
                                  </p:childTnLst>
                                </p:cTn>
                              </p:par>
                              <p:par>
                                <p:cTn id="20" presetID="12" presetClass="entr" presetSubtype="4"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1000"/>
                                        <p:tgtEl>
                                          <p:spTgt spid="4"/>
                                        </p:tgtEl>
                                        <p:attrNameLst>
                                          <p:attrName>ppt_y</p:attrName>
                                        </p:attrNameLst>
                                      </p:cBhvr>
                                      <p:tavLst>
                                        <p:tav tm="0">
                                          <p:val>
                                            <p:strVal val="#ppt_y+#ppt_h*1.125000"/>
                                          </p:val>
                                        </p:tav>
                                        <p:tav tm="100000">
                                          <p:val>
                                            <p:strVal val="#ppt_y"/>
                                          </p:val>
                                        </p:tav>
                                      </p:tavLst>
                                    </p:anim>
                                    <p:animEffect transition="in" filter="wipe(up)">
                                      <p:cBhvr>
                                        <p:cTn id="23" dur="1000"/>
                                        <p:tgtEl>
                                          <p:spTgt spid="4"/>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p:tgtEl>
                                          <p:spTgt spid="2"/>
                                        </p:tgtEl>
                                        <p:attrNameLst>
                                          <p:attrName>ppt_y</p:attrName>
                                        </p:attrNameLst>
                                      </p:cBhvr>
                                      <p:tavLst>
                                        <p:tav tm="0">
                                          <p:val>
                                            <p:strVal val="#ppt_y+#ppt_h*1.125000"/>
                                          </p:val>
                                        </p:tav>
                                        <p:tav tm="100000">
                                          <p:val>
                                            <p:strVal val="#ppt_y"/>
                                          </p:val>
                                        </p:tav>
                                      </p:tavLst>
                                    </p:anim>
                                    <p:animEffect transition="in" filter="wipe(up)">
                                      <p:cBhvr>
                                        <p:cTn id="27" dur="1000"/>
                                        <p:tgtEl>
                                          <p:spTgt spid="2"/>
                                        </p:tgtEl>
                                      </p:cBhvr>
                                    </p:animEffect>
                                  </p:childTnLst>
                                </p:cTn>
                              </p:par>
                              <p:par>
                                <p:cTn id="28" presetID="47" presetClass="entr" presetSubtype="0" fill="hold" grpId="0" nodeType="withEffect">
                                  <p:stCondLst>
                                    <p:cond delay="0"/>
                                  </p:stCondLst>
                                  <p:childTnLst>
                                    <p:set>
                                      <p:cBhvr>
                                        <p:cTn id="29" dur="1" fill="hold">
                                          <p:stCondLst>
                                            <p:cond delay="0"/>
                                          </p:stCondLst>
                                        </p:cTn>
                                        <p:tgtEl>
                                          <p:spTgt spid="19458">
                                            <p:txEl>
                                              <p:pRg st="3" end="3"/>
                                            </p:txEl>
                                          </p:spTgt>
                                        </p:tgtEl>
                                        <p:attrNameLst>
                                          <p:attrName>style.visibility</p:attrName>
                                        </p:attrNameLst>
                                      </p:cBhvr>
                                      <p:to>
                                        <p:strVal val="visible"/>
                                      </p:to>
                                    </p:set>
                                    <p:animEffect transition="in" filter="fade">
                                      <p:cBhvr>
                                        <p:cTn id="30" dur="1000"/>
                                        <p:tgtEl>
                                          <p:spTgt spid="19458">
                                            <p:txEl>
                                              <p:pRg st="3" end="3"/>
                                            </p:txEl>
                                          </p:spTgt>
                                        </p:tgtEl>
                                      </p:cBhvr>
                                    </p:animEffect>
                                    <p:anim calcmode="lin" valueType="num">
                                      <p:cBhvr>
                                        <p:cTn id="31" dur="1000" fill="hold"/>
                                        <p:tgtEl>
                                          <p:spTgt spid="19458">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19458">
                                            <p:txEl>
                                              <p:pRg st="3" end="3"/>
                                            </p:txEl>
                                          </p:spTgt>
                                        </p:tgtEl>
                                        <p:attrNameLst>
                                          <p:attrName>ppt_y</p:attrName>
                                        </p:attrNameLst>
                                      </p:cBhvr>
                                      <p:tavLst>
                                        <p:tav tm="0">
                                          <p:val>
                                            <p:strVal val="#ppt_y-.1"/>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1+#ppt_w/2"/>
                                          </p:val>
                                        </p:tav>
                                        <p:tav tm="100000">
                                          <p:val>
                                            <p:strVal val="#ppt_x"/>
                                          </p:val>
                                        </p:tav>
                                      </p:tavLst>
                                    </p:anim>
                                    <p:anim calcmode="lin" valueType="num">
                                      <p:cBhvr additive="base">
                                        <p:cTn id="36" dur="500" fill="hold"/>
                                        <p:tgtEl>
                                          <p:spTgt spid="26"/>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1+#ppt_w/2"/>
                                          </p:val>
                                        </p:tav>
                                        <p:tav tm="100000">
                                          <p:val>
                                            <p:strVal val="#ppt_x"/>
                                          </p:val>
                                        </p:tav>
                                      </p:tavLst>
                                    </p:anim>
                                    <p:anim calcmode="lin" valueType="num">
                                      <p:cBhvr additive="base">
                                        <p:cTn id="40" dur="500" fill="hold"/>
                                        <p:tgtEl>
                                          <p:spTgt spid="27"/>
                                        </p:tgtEl>
                                        <p:attrNameLst>
                                          <p:attrName>ppt_y</p:attrName>
                                        </p:attrNameLst>
                                      </p:cBhvr>
                                      <p:tavLst>
                                        <p:tav tm="0">
                                          <p:val>
                                            <p:strVal val="#ppt_y"/>
                                          </p:val>
                                        </p:tav>
                                        <p:tav tm="100000">
                                          <p:val>
                                            <p:strVal val="#ppt_y"/>
                                          </p:val>
                                        </p:tav>
                                      </p:tavLst>
                                    </p:anim>
                                  </p:childTnLst>
                                </p:cTn>
                              </p:par>
                              <p:par>
                                <p:cTn id="41" presetID="22" presetClass="entr" presetSubtype="8" fill="hold" nodeType="withEffect">
                                  <p:stCondLst>
                                    <p:cond delay="350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9458" grpId="0" uiExpand="1" build="p"/>
      <p:bldP spid="2" grpId="0"/>
    </p:bld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4924</Words>
  <Application>WPS 演示</Application>
  <PresentationFormat>宽屏</PresentationFormat>
  <Paragraphs>418</Paragraphs>
  <Slides>57</Slides>
  <Notes>39</Notes>
  <HiddenSlides>0</HiddenSlides>
  <MMClips>2</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57</vt:i4>
      </vt:variant>
    </vt:vector>
  </HeadingPairs>
  <TitlesOfParts>
    <vt:vector size="86" baseType="lpstr">
      <vt:lpstr>Arial</vt:lpstr>
      <vt:lpstr>宋体</vt:lpstr>
      <vt:lpstr>Wingdings</vt:lpstr>
      <vt:lpstr>华文行楷</vt:lpstr>
      <vt:lpstr>楷体</vt:lpstr>
      <vt:lpstr>Arial</vt:lpstr>
      <vt:lpstr>方正行楷简体</vt:lpstr>
      <vt:lpstr>微软雅黑</vt:lpstr>
      <vt:lpstr>方正古隶简体</vt:lpstr>
      <vt:lpstr>方正铁筋隶书简体</vt:lpstr>
      <vt:lpstr>隶书</vt:lpstr>
      <vt:lpstr>华文隶书</vt:lpstr>
      <vt:lpstr>Wingdings 2</vt:lpstr>
      <vt:lpstr>幼圆</vt:lpstr>
      <vt:lpstr>Arial Unicode MS</vt:lpstr>
      <vt:lpstr>等线 Light</vt:lpstr>
      <vt:lpstr>等线</vt:lpstr>
      <vt:lpstr>Calibri</vt:lpstr>
      <vt:lpstr>新宋体</vt:lpstr>
      <vt:lpstr>方正苏新诗柳楷简体</vt:lpstr>
      <vt:lpstr>华文黑体</vt:lpstr>
      <vt:lpstr>微软雅黑 Light</vt:lpstr>
      <vt:lpstr>方正苏新诗柳楷简体-yolan</vt:lpstr>
      <vt:lpstr>华文中宋</vt:lpstr>
      <vt:lpstr>方正字迹-吕建德行楷简体</vt:lpstr>
      <vt:lpstr>华文楷体</vt:lpstr>
      <vt:lpstr>黑体</vt:lpstr>
      <vt:lpstr>方正行楷繁体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CHENYING0907出 品</Company>
  <LinksUpToDate>false</LinksUpToDate>
  <SharedDoc>false</SharedDoc>
  <HyperlinksChanged>false</HyperlinksChanged>
  <AppVersion>14.0000</AppVersion>
  <Manager>CHENYING0907出 品</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CHENYING0907出 品</dc:title>
  <dc:creator>CHENYING0907出 品</dc:creator>
  <cp:lastModifiedBy>Joey</cp:lastModifiedBy>
  <cp:revision>199</cp:revision>
  <dcterms:created xsi:type="dcterms:W3CDTF">2016-07-26T07:52:00Z</dcterms:created>
  <dcterms:modified xsi:type="dcterms:W3CDTF">2019-08-21T08:02:49Z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2052-11.1.0.8907</vt:lpwstr>
  </property>
</Properties>
</file>